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59" r:id="rId4"/>
    <p:sldId id="270" r:id="rId5"/>
    <p:sldId id="260" r:id="rId6"/>
    <p:sldId id="265" r:id="rId7"/>
    <p:sldId id="266" r:id="rId8"/>
    <p:sldId id="263" r:id="rId9"/>
    <p:sldId id="267" r:id="rId10"/>
    <p:sldId id="262" r:id="rId11"/>
    <p:sldId id="264"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hishek Dabas" initials="AD" lastIdx="1" clrIdx="0">
    <p:extLst>
      <p:ext uri="{19B8F6BF-5375-455C-9EA6-DF929625EA0E}">
        <p15:presenceInfo xmlns:p15="http://schemas.microsoft.com/office/powerpoint/2012/main" userId="81e46e8375f4e23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4-22T21:49:48.675" idx="1">
    <p:pos x="7679" y="-1"/>
    <p:text/>
    <p:extLst>
      <p:ext uri="{C676402C-5697-4E1C-873F-D02D1690AC5C}">
        <p15:threadingInfo xmlns:p15="http://schemas.microsoft.com/office/powerpoint/2012/main" timeZoneBias="240"/>
      </p:ext>
    </p:extLst>
  </p:cm>
</p:cmLst>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7119C5-EA31-4B67-923C-74F949E3F8D5}" type="doc">
      <dgm:prSet loTypeId="urn:microsoft.com/office/officeart/2005/8/layout/matrix2" loCatId="matrix" qsTypeId="urn:microsoft.com/office/officeart/2005/8/quickstyle/simple2" qsCatId="simple" csTypeId="urn:microsoft.com/office/officeart/2005/8/colors/accent0_3" csCatId="mainScheme" phldr="1"/>
      <dgm:spPr/>
      <dgm:t>
        <a:bodyPr/>
        <a:lstStyle/>
        <a:p>
          <a:endParaRPr lang="en-US"/>
        </a:p>
      </dgm:t>
    </dgm:pt>
    <dgm:pt modelId="{F12135A3-255C-486A-91F2-6AAAF45F3DF7}">
      <dgm:prSet/>
      <dgm:spPr/>
      <dgm:t>
        <a:bodyPr/>
        <a:lstStyle/>
        <a:p>
          <a:r>
            <a:rPr lang="en-US"/>
            <a:t>1. Arima Model ( Used when there is a linear growth in cases)</a:t>
          </a:r>
        </a:p>
      </dgm:t>
    </dgm:pt>
    <dgm:pt modelId="{5C60AC31-B914-43C1-8BE5-1B1BF75CA67E}" type="parTrans" cxnId="{C17B541F-D691-4CF4-88D5-BB34596F0DDB}">
      <dgm:prSet/>
      <dgm:spPr/>
      <dgm:t>
        <a:bodyPr/>
        <a:lstStyle/>
        <a:p>
          <a:endParaRPr lang="en-US"/>
        </a:p>
      </dgm:t>
    </dgm:pt>
    <dgm:pt modelId="{FCBFB8B7-DD71-4133-8190-ECE8B6027110}" type="sibTrans" cxnId="{C17B541F-D691-4CF4-88D5-BB34596F0DDB}">
      <dgm:prSet/>
      <dgm:spPr/>
      <dgm:t>
        <a:bodyPr/>
        <a:lstStyle/>
        <a:p>
          <a:endParaRPr lang="en-US"/>
        </a:p>
      </dgm:t>
    </dgm:pt>
    <dgm:pt modelId="{E0EF7B7C-50FD-4BA6-89E2-5A3794E1CAEE}">
      <dgm:prSet/>
      <dgm:spPr/>
      <dgm:t>
        <a:bodyPr/>
        <a:lstStyle/>
        <a:p>
          <a:r>
            <a:rPr lang="en-US" dirty="0"/>
            <a:t>2. </a:t>
          </a:r>
          <a:r>
            <a:rPr lang="en-US" dirty="0" err="1"/>
            <a:t>MLPRegressor</a:t>
          </a:r>
          <a:r>
            <a:rPr lang="en-US" dirty="0"/>
            <a:t> (Used when there is a linear growth in cases)</a:t>
          </a:r>
        </a:p>
      </dgm:t>
    </dgm:pt>
    <dgm:pt modelId="{23946B75-96AC-425E-80BD-43C47971D2D7}" type="parTrans" cxnId="{86DE8B5C-606E-4E45-A751-A85318B910B4}">
      <dgm:prSet/>
      <dgm:spPr/>
      <dgm:t>
        <a:bodyPr/>
        <a:lstStyle/>
        <a:p>
          <a:endParaRPr lang="en-US"/>
        </a:p>
      </dgm:t>
    </dgm:pt>
    <dgm:pt modelId="{16992A4A-4907-4E67-AC26-880B6FEFE007}" type="sibTrans" cxnId="{86DE8B5C-606E-4E45-A751-A85318B910B4}">
      <dgm:prSet/>
      <dgm:spPr/>
      <dgm:t>
        <a:bodyPr/>
        <a:lstStyle/>
        <a:p>
          <a:endParaRPr lang="en-US"/>
        </a:p>
      </dgm:t>
    </dgm:pt>
    <dgm:pt modelId="{18D019AF-4FAD-4064-8466-FCE0CCAF9A25}">
      <dgm:prSet/>
      <dgm:spPr/>
      <dgm:t>
        <a:bodyPr/>
        <a:lstStyle/>
        <a:p>
          <a:r>
            <a:rPr lang="en-US"/>
            <a:t>3. Logistic Regression ( Used to fitting into the sigmoid curve for rise in cases)</a:t>
          </a:r>
        </a:p>
      </dgm:t>
    </dgm:pt>
    <dgm:pt modelId="{3D3B3C3F-BA67-4669-88D4-7021322D8FC8}" type="parTrans" cxnId="{9DFBF03D-E4DE-4269-9E68-F9FBD0AAC2AB}">
      <dgm:prSet/>
      <dgm:spPr/>
      <dgm:t>
        <a:bodyPr/>
        <a:lstStyle/>
        <a:p>
          <a:endParaRPr lang="en-US"/>
        </a:p>
      </dgm:t>
    </dgm:pt>
    <dgm:pt modelId="{36673871-BE94-4963-8EF1-22052B75C3CF}" type="sibTrans" cxnId="{9DFBF03D-E4DE-4269-9E68-F9FBD0AAC2AB}">
      <dgm:prSet/>
      <dgm:spPr/>
      <dgm:t>
        <a:bodyPr/>
        <a:lstStyle/>
        <a:p>
          <a:endParaRPr lang="en-US"/>
        </a:p>
      </dgm:t>
    </dgm:pt>
    <dgm:pt modelId="{34BEFB9F-66A2-466C-845A-042EC6764C17}">
      <dgm:prSet/>
      <dgm:spPr/>
      <dgm:t>
        <a:bodyPr/>
        <a:lstStyle/>
        <a:p>
          <a:r>
            <a:rPr lang="en-US" dirty="0"/>
            <a:t>4. SIR &amp; SEIR</a:t>
          </a:r>
          <a:br>
            <a:rPr lang="en-US" dirty="0"/>
          </a:br>
          <a:r>
            <a:rPr lang="en-US" dirty="0"/>
            <a:t> ( Used to understanding the complete rise and fall in the infected, recovered cases)</a:t>
          </a:r>
        </a:p>
      </dgm:t>
    </dgm:pt>
    <dgm:pt modelId="{332B9E78-68FF-45CC-9D2E-BBD915460944}" type="parTrans" cxnId="{E88C2D14-6C7D-4836-B57F-E444EB965FF9}">
      <dgm:prSet/>
      <dgm:spPr/>
      <dgm:t>
        <a:bodyPr/>
        <a:lstStyle/>
        <a:p>
          <a:endParaRPr lang="en-US"/>
        </a:p>
      </dgm:t>
    </dgm:pt>
    <dgm:pt modelId="{C7B50B83-49FA-40DD-88BA-5998B9E5893B}" type="sibTrans" cxnId="{E88C2D14-6C7D-4836-B57F-E444EB965FF9}">
      <dgm:prSet/>
      <dgm:spPr/>
      <dgm:t>
        <a:bodyPr/>
        <a:lstStyle/>
        <a:p>
          <a:endParaRPr lang="en-US"/>
        </a:p>
      </dgm:t>
    </dgm:pt>
    <dgm:pt modelId="{29B5862B-1616-451B-8801-2AF1D9CF3867}" type="pres">
      <dgm:prSet presAssocID="{D37119C5-EA31-4B67-923C-74F949E3F8D5}" presName="matrix" presStyleCnt="0">
        <dgm:presLayoutVars>
          <dgm:chMax val="1"/>
          <dgm:dir/>
          <dgm:resizeHandles val="exact"/>
        </dgm:presLayoutVars>
      </dgm:prSet>
      <dgm:spPr/>
    </dgm:pt>
    <dgm:pt modelId="{6CD6A922-A867-4497-8499-1E4A9D1638F5}" type="pres">
      <dgm:prSet presAssocID="{D37119C5-EA31-4B67-923C-74F949E3F8D5}" presName="axisShape" presStyleLbl="bgShp" presStyleIdx="0" presStyleCnt="1"/>
      <dgm:spPr/>
    </dgm:pt>
    <dgm:pt modelId="{8F7A9636-66DE-407B-98D7-B5110E05B0CE}" type="pres">
      <dgm:prSet presAssocID="{D37119C5-EA31-4B67-923C-74F949E3F8D5}" presName="rect1" presStyleLbl="node1" presStyleIdx="0" presStyleCnt="4">
        <dgm:presLayoutVars>
          <dgm:chMax val="0"/>
          <dgm:chPref val="0"/>
          <dgm:bulletEnabled val="1"/>
        </dgm:presLayoutVars>
      </dgm:prSet>
      <dgm:spPr/>
    </dgm:pt>
    <dgm:pt modelId="{F22AD168-7EC4-4FD3-86AD-52F61D4A7A10}" type="pres">
      <dgm:prSet presAssocID="{D37119C5-EA31-4B67-923C-74F949E3F8D5}" presName="rect2" presStyleLbl="node1" presStyleIdx="1" presStyleCnt="4">
        <dgm:presLayoutVars>
          <dgm:chMax val="0"/>
          <dgm:chPref val="0"/>
          <dgm:bulletEnabled val="1"/>
        </dgm:presLayoutVars>
      </dgm:prSet>
      <dgm:spPr/>
    </dgm:pt>
    <dgm:pt modelId="{9A03750A-62E7-4ADE-B204-3877928F38F3}" type="pres">
      <dgm:prSet presAssocID="{D37119C5-EA31-4B67-923C-74F949E3F8D5}" presName="rect3" presStyleLbl="node1" presStyleIdx="2" presStyleCnt="4">
        <dgm:presLayoutVars>
          <dgm:chMax val="0"/>
          <dgm:chPref val="0"/>
          <dgm:bulletEnabled val="1"/>
        </dgm:presLayoutVars>
      </dgm:prSet>
      <dgm:spPr/>
    </dgm:pt>
    <dgm:pt modelId="{690FF636-D1D3-4499-B0EB-7B81289C37F4}" type="pres">
      <dgm:prSet presAssocID="{D37119C5-EA31-4B67-923C-74F949E3F8D5}" presName="rect4" presStyleLbl="node1" presStyleIdx="3" presStyleCnt="4">
        <dgm:presLayoutVars>
          <dgm:chMax val="0"/>
          <dgm:chPref val="0"/>
          <dgm:bulletEnabled val="1"/>
        </dgm:presLayoutVars>
      </dgm:prSet>
      <dgm:spPr/>
    </dgm:pt>
  </dgm:ptLst>
  <dgm:cxnLst>
    <dgm:cxn modelId="{E88C2D14-6C7D-4836-B57F-E444EB965FF9}" srcId="{D37119C5-EA31-4B67-923C-74F949E3F8D5}" destId="{34BEFB9F-66A2-466C-845A-042EC6764C17}" srcOrd="3" destOrd="0" parTransId="{332B9E78-68FF-45CC-9D2E-BBD915460944}" sibTransId="{C7B50B83-49FA-40DD-88BA-5998B9E5893B}"/>
    <dgm:cxn modelId="{C17B541F-D691-4CF4-88D5-BB34596F0DDB}" srcId="{D37119C5-EA31-4B67-923C-74F949E3F8D5}" destId="{F12135A3-255C-486A-91F2-6AAAF45F3DF7}" srcOrd="0" destOrd="0" parTransId="{5C60AC31-B914-43C1-8BE5-1B1BF75CA67E}" sibTransId="{FCBFB8B7-DD71-4133-8190-ECE8B6027110}"/>
    <dgm:cxn modelId="{A02DCA34-B2D5-433A-B6A2-6343FD83575E}" type="presOf" srcId="{34BEFB9F-66A2-466C-845A-042EC6764C17}" destId="{690FF636-D1D3-4499-B0EB-7B81289C37F4}" srcOrd="0" destOrd="0" presId="urn:microsoft.com/office/officeart/2005/8/layout/matrix2"/>
    <dgm:cxn modelId="{9DFBF03D-E4DE-4269-9E68-F9FBD0AAC2AB}" srcId="{D37119C5-EA31-4B67-923C-74F949E3F8D5}" destId="{18D019AF-4FAD-4064-8466-FCE0CCAF9A25}" srcOrd="2" destOrd="0" parTransId="{3D3B3C3F-BA67-4669-88D4-7021322D8FC8}" sibTransId="{36673871-BE94-4963-8EF1-22052B75C3CF}"/>
    <dgm:cxn modelId="{5B4D2C5C-9E3F-4066-A0F5-46C66780927F}" type="presOf" srcId="{D37119C5-EA31-4B67-923C-74F949E3F8D5}" destId="{29B5862B-1616-451B-8801-2AF1D9CF3867}" srcOrd="0" destOrd="0" presId="urn:microsoft.com/office/officeart/2005/8/layout/matrix2"/>
    <dgm:cxn modelId="{86DE8B5C-606E-4E45-A751-A85318B910B4}" srcId="{D37119C5-EA31-4B67-923C-74F949E3F8D5}" destId="{E0EF7B7C-50FD-4BA6-89E2-5A3794E1CAEE}" srcOrd="1" destOrd="0" parTransId="{23946B75-96AC-425E-80BD-43C47971D2D7}" sibTransId="{16992A4A-4907-4E67-AC26-880B6FEFE007}"/>
    <dgm:cxn modelId="{7E6C9C61-A8BA-4889-B66B-FCF9773D75A3}" type="presOf" srcId="{E0EF7B7C-50FD-4BA6-89E2-5A3794E1CAEE}" destId="{F22AD168-7EC4-4FD3-86AD-52F61D4A7A10}" srcOrd="0" destOrd="0" presId="urn:microsoft.com/office/officeart/2005/8/layout/matrix2"/>
    <dgm:cxn modelId="{66A591D6-2595-4212-96A7-AB99351947AE}" type="presOf" srcId="{18D019AF-4FAD-4064-8466-FCE0CCAF9A25}" destId="{9A03750A-62E7-4ADE-B204-3877928F38F3}" srcOrd="0" destOrd="0" presId="urn:microsoft.com/office/officeart/2005/8/layout/matrix2"/>
    <dgm:cxn modelId="{167861ED-9085-4E5D-89DD-2579191B626F}" type="presOf" srcId="{F12135A3-255C-486A-91F2-6AAAF45F3DF7}" destId="{8F7A9636-66DE-407B-98D7-B5110E05B0CE}" srcOrd="0" destOrd="0" presId="urn:microsoft.com/office/officeart/2005/8/layout/matrix2"/>
    <dgm:cxn modelId="{FAF43CD9-98F1-482C-8A68-334B9731EA58}" type="presParOf" srcId="{29B5862B-1616-451B-8801-2AF1D9CF3867}" destId="{6CD6A922-A867-4497-8499-1E4A9D1638F5}" srcOrd="0" destOrd="0" presId="urn:microsoft.com/office/officeart/2005/8/layout/matrix2"/>
    <dgm:cxn modelId="{60388BDD-ED70-41BB-8E7C-5B4F45D63883}" type="presParOf" srcId="{29B5862B-1616-451B-8801-2AF1D9CF3867}" destId="{8F7A9636-66DE-407B-98D7-B5110E05B0CE}" srcOrd="1" destOrd="0" presId="urn:microsoft.com/office/officeart/2005/8/layout/matrix2"/>
    <dgm:cxn modelId="{A2CF680B-DE95-44CB-90C8-7E932A3E4940}" type="presParOf" srcId="{29B5862B-1616-451B-8801-2AF1D9CF3867}" destId="{F22AD168-7EC4-4FD3-86AD-52F61D4A7A10}" srcOrd="2" destOrd="0" presId="urn:microsoft.com/office/officeart/2005/8/layout/matrix2"/>
    <dgm:cxn modelId="{5FD9F8F7-77E8-4C9B-B07E-50FE5552C338}" type="presParOf" srcId="{29B5862B-1616-451B-8801-2AF1D9CF3867}" destId="{9A03750A-62E7-4ADE-B204-3877928F38F3}" srcOrd="3" destOrd="0" presId="urn:microsoft.com/office/officeart/2005/8/layout/matrix2"/>
    <dgm:cxn modelId="{F79E4738-62A9-4900-B17E-51A714123D60}" type="presParOf" srcId="{29B5862B-1616-451B-8801-2AF1D9CF3867}" destId="{690FF636-D1D3-4499-B0EB-7B81289C37F4}"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D6A922-A867-4497-8499-1E4A9D1638F5}">
      <dsp:nvSpPr>
        <dsp:cNvPr id="0" name=""/>
        <dsp:cNvSpPr/>
      </dsp:nvSpPr>
      <dsp:spPr>
        <a:xfrm>
          <a:off x="939247" y="0"/>
          <a:ext cx="4154361" cy="4154361"/>
        </a:xfrm>
        <a:prstGeom prst="quadArrow">
          <a:avLst>
            <a:gd name="adj1" fmla="val 2000"/>
            <a:gd name="adj2" fmla="val 4000"/>
            <a:gd name="adj3" fmla="val 5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7A9636-66DE-407B-98D7-B5110E05B0CE}">
      <dsp:nvSpPr>
        <dsp:cNvPr id="0" name=""/>
        <dsp:cNvSpPr/>
      </dsp:nvSpPr>
      <dsp:spPr>
        <a:xfrm>
          <a:off x="1209280" y="270033"/>
          <a:ext cx="1661744" cy="1661744"/>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1. Arima Model ( Used when there is a linear growth in cases)</a:t>
          </a:r>
        </a:p>
      </dsp:txBody>
      <dsp:txXfrm>
        <a:off x="1290400" y="351153"/>
        <a:ext cx="1499504" cy="1499504"/>
      </dsp:txXfrm>
    </dsp:sp>
    <dsp:sp modelId="{F22AD168-7EC4-4FD3-86AD-52F61D4A7A10}">
      <dsp:nvSpPr>
        <dsp:cNvPr id="0" name=""/>
        <dsp:cNvSpPr/>
      </dsp:nvSpPr>
      <dsp:spPr>
        <a:xfrm>
          <a:off x="3161830" y="270033"/>
          <a:ext cx="1661744" cy="1661744"/>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2. </a:t>
          </a:r>
          <a:r>
            <a:rPr lang="en-US" sz="1400" kern="1200" dirty="0" err="1"/>
            <a:t>MLPRegressor</a:t>
          </a:r>
          <a:r>
            <a:rPr lang="en-US" sz="1400" kern="1200" dirty="0"/>
            <a:t> (Used when there is a linear growth in cases)</a:t>
          </a:r>
        </a:p>
      </dsp:txBody>
      <dsp:txXfrm>
        <a:off x="3242950" y="351153"/>
        <a:ext cx="1499504" cy="1499504"/>
      </dsp:txXfrm>
    </dsp:sp>
    <dsp:sp modelId="{9A03750A-62E7-4ADE-B204-3877928F38F3}">
      <dsp:nvSpPr>
        <dsp:cNvPr id="0" name=""/>
        <dsp:cNvSpPr/>
      </dsp:nvSpPr>
      <dsp:spPr>
        <a:xfrm>
          <a:off x="1209280" y="2222583"/>
          <a:ext cx="1661744" cy="1661744"/>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3. Logistic Regression ( Used to fitting into the sigmoid curve for rise in cases)</a:t>
          </a:r>
        </a:p>
      </dsp:txBody>
      <dsp:txXfrm>
        <a:off x="1290400" y="2303703"/>
        <a:ext cx="1499504" cy="1499504"/>
      </dsp:txXfrm>
    </dsp:sp>
    <dsp:sp modelId="{690FF636-D1D3-4499-B0EB-7B81289C37F4}">
      <dsp:nvSpPr>
        <dsp:cNvPr id="0" name=""/>
        <dsp:cNvSpPr/>
      </dsp:nvSpPr>
      <dsp:spPr>
        <a:xfrm>
          <a:off x="3161830" y="2222583"/>
          <a:ext cx="1661744" cy="1661744"/>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4. SIR &amp; SEIR</a:t>
          </a:r>
          <a:br>
            <a:rPr lang="en-US" sz="1400" kern="1200" dirty="0"/>
          </a:br>
          <a:r>
            <a:rPr lang="en-US" sz="1400" kern="1200" dirty="0"/>
            <a:t> ( Used to understanding the complete rise and fall in the infected, recovered cases)</a:t>
          </a:r>
        </a:p>
      </dsp:txBody>
      <dsp:txXfrm>
        <a:off x="3242950" y="2303703"/>
        <a:ext cx="1499504" cy="1499504"/>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5D6A-89D3-4B91-910E-4068B7496F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840272-B4ED-4F0F-B72D-9EEB3EA9B5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4637EB-A307-4314-A3EF-8FECC33B8D87}"/>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6E38A1E9-C59E-47D8-B8DC-B14EFBBA9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08908-BA63-4C05-9CEB-380493DF5072}"/>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3158042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2C6AD-30C2-4D81-991E-5BACE6D369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F1C66F-BB1C-49B1-952A-A0C047E2BA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3849BC-39ED-405D-871E-C8A04FC12C37}"/>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201CCE16-B33E-4A2F-AB39-DD9470C1A4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550558-EE69-4763-903C-B551A4F45DEE}"/>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959964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D62DF1-4F20-4819-B0B5-76CE9CCF59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167011-BECC-4115-8196-87C1DE2739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D22598-D29B-4779-AAA7-A65F4FF1677B}"/>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E5C4C673-9E26-46ED-BB76-72A911980F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62C1CB-02F0-47EC-879D-65ADB6575DD0}"/>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2610170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843C5-897B-4B6B-A3F4-16B8F104A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3FBBB2-078F-472C-AA05-75AB6D7E6E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C8C91A-7A31-46CE-A448-237DCEADF865}"/>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F63BA05B-0628-4485-B0E1-016C9548D7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B7720-0B44-4E08-869C-E9957E92F14C}"/>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4133840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C2CF7-C26B-40E7-909A-FEE729504E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4A68D5-C5DC-4FEB-9EA7-A4D15B7431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EF683F-CDD3-4BDB-9A94-9A5A505A0404}"/>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36A91079-CAB3-45D6-8759-E2CDAD1F50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2E5190-4E33-454F-B1FE-D8BF4F028500}"/>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4193283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03472-056C-4301-8CBD-B7B9C55C71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4A3875-6D0B-4185-AC8F-F5D5418401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1DBDD0-D7B9-419E-B744-688DB3B657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8D5B9C-7ABE-4CF5-B760-BFBDA05AF373}"/>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6" name="Footer Placeholder 5">
            <a:extLst>
              <a:ext uri="{FF2B5EF4-FFF2-40B4-BE49-F238E27FC236}">
                <a16:creationId xmlns:a16="http://schemas.microsoft.com/office/drawing/2014/main" id="{19B15DDE-9DF8-4CFF-A0BE-EE72927840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0082E6-C388-4C9D-99A2-218C325C976F}"/>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1801837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D60B3-CE16-4DE4-AD8B-F7A0E7D663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E25378-8153-4FF9-8B2B-651A60ADF5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C5ABB9-E744-431E-B458-BE39C9F9B5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742B33-F6A7-4A90-B9A3-7712E287BA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6456C7-8246-4BE4-8362-8590E717C6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6617A2-8B35-4BA3-A199-A936FB0A2A03}"/>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8" name="Footer Placeholder 7">
            <a:extLst>
              <a:ext uri="{FF2B5EF4-FFF2-40B4-BE49-F238E27FC236}">
                <a16:creationId xmlns:a16="http://schemas.microsoft.com/office/drawing/2014/main" id="{7F26D033-2AE7-400F-97E7-D399953670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7296FC-C4B1-4925-93B0-B7A2A9F33019}"/>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1588285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F99D8-EE4F-41AB-BF76-0A6ED57681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199D13-7211-416D-8C84-01613E1CF3F5}"/>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4" name="Footer Placeholder 3">
            <a:extLst>
              <a:ext uri="{FF2B5EF4-FFF2-40B4-BE49-F238E27FC236}">
                <a16:creationId xmlns:a16="http://schemas.microsoft.com/office/drawing/2014/main" id="{09D637CF-5549-486F-BE56-295AC69C13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E88E6A-3753-4CB3-840D-80B94CD14353}"/>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3689380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0CCC6A-6A73-45B1-B64B-C88F5DB666E7}"/>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3" name="Footer Placeholder 2">
            <a:extLst>
              <a:ext uri="{FF2B5EF4-FFF2-40B4-BE49-F238E27FC236}">
                <a16:creationId xmlns:a16="http://schemas.microsoft.com/office/drawing/2014/main" id="{7CCC1F2C-D05F-4456-9616-F0DECE5CCB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670308-90FB-4891-BADA-3FEA08502DC5}"/>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3850618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E84D-4278-467F-B46A-DBBC167A7F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D8BA9A-7918-412B-AF4D-2E150E44BD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3A4627-0FEB-44F1-B8EA-6011D49524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502EEB-5056-4E77-9DAD-0A135CAEADBD}"/>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6" name="Footer Placeholder 5">
            <a:extLst>
              <a:ext uri="{FF2B5EF4-FFF2-40B4-BE49-F238E27FC236}">
                <a16:creationId xmlns:a16="http://schemas.microsoft.com/office/drawing/2014/main" id="{E59482D7-ADFC-4D77-BE20-0EAC55783D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8940B9-4DF0-4012-A9C6-FA4253B661BF}"/>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3933200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C8187-532A-40F8-A78E-91B7B7B895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5AA85EE-D236-4A13-A23C-6C2FA5961F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7CC9B3-4D6D-42E3-B450-EF453D134B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51C0DD-BC51-4CB1-8A6B-DBA49ED0F55C}"/>
              </a:ext>
            </a:extLst>
          </p:cNvPr>
          <p:cNvSpPr>
            <a:spLocks noGrp="1"/>
          </p:cNvSpPr>
          <p:nvPr>
            <p:ph type="dt" sz="half" idx="10"/>
          </p:nvPr>
        </p:nvSpPr>
        <p:spPr/>
        <p:txBody>
          <a:bodyPr/>
          <a:lstStyle/>
          <a:p>
            <a:fld id="{B765A40F-96E1-4750-9C5F-15F9CBB517B1}" type="datetimeFigureOut">
              <a:rPr lang="en-US" smtClean="0"/>
              <a:t>4/30/2020</a:t>
            </a:fld>
            <a:endParaRPr lang="en-US"/>
          </a:p>
        </p:txBody>
      </p:sp>
      <p:sp>
        <p:nvSpPr>
          <p:cNvPr id="6" name="Footer Placeholder 5">
            <a:extLst>
              <a:ext uri="{FF2B5EF4-FFF2-40B4-BE49-F238E27FC236}">
                <a16:creationId xmlns:a16="http://schemas.microsoft.com/office/drawing/2014/main" id="{B9F4A9CB-9EAE-4731-8CFC-9DDF369F17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B18629-4F89-4C9F-B735-903852D90C58}"/>
              </a:ext>
            </a:extLst>
          </p:cNvPr>
          <p:cNvSpPr>
            <a:spLocks noGrp="1"/>
          </p:cNvSpPr>
          <p:nvPr>
            <p:ph type="sldNum" sz="quarter" idx="12"/>
          </p:nvPr>
        </p:nvSpPr>
        <p:spPr/>
        <p:txBody>
          <a:bodyPr/>
          <a:lstStyle/>
          <a:p>
            <a:fld id="{73B10AB7-1267-48EF-8015-00546F813AC4}" type="slidenum">
              <a:rPr lang="en-US" smtClean="0"/>
              <a:t>‹#›</a:t>
            </a:fld>
            <a:endParaRPr lang="en-US"/>
          </a:p>
        </p:txBody>
      </p:sp>
    </p:spTree>
    <p:extLst>
      <p:ext uri="{BB962C8B-B14F-4D97-AF65-F5344CB8AC3E}">
        <p14:creationId xmlns:p14="http://schemas.microsoft.com/office/powerpoint/2010/main" val="621435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BE9D72-73C0-4C42-A0FE-E9611CD5B7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CC16C0-003C-4E9E-BC46-B67BFF50CF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8E52E-C72A-4522-9394-2FE9E079A1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65A40F-96E1-4750-9C5F-15F9CBB517B1}" type="datetimeFigureOut">
              <a:rPr lang="en-US" smtClean="0"/>
              <a:t>4/30/2020</a:t>
            </a:fld>
            <a:endParaRPr lang="en-US"/>
          </a:p>
        </p:txBody>
      </p:sp>
      <p:sp>
        <p:nvSpPr>
          <p:cNvPr id="5" name="Footer Placeholder 4">
            <a:extLst>
              <a:ext uri="{FF2B5EF4-FFF2-40B4-BE49-F238E27FC236}">
                <a16:creationId xmlns:a16="http://schemas.microsoft.com/office/drawing/2014/main" id="{DF79E4EE-CAD5-481E-BA61-EECEAFFDCB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96CD26-98D8-41DB-9DDE-6CBE9EB6F3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10AB7-1267-48EF-8015-00546F813AC4}" type="slidenum">
              <a:rPr lang="en-US" smtClean="0"/>
              <a:t>‹#›</a:t>
            </a:fld>
            <a:endParaRPr lang="en-US"/>
          </a:p>
        </p:txBody>
      </p:sp>
    </p:spTree>
    <p:extLst>
      <p:ext uri="{BB962C8B-B14F-4D97-AF65-F5344CB8AC3E}">
        <p14:creationId xmlns:p14="http://schemas.microsoft.com/office/powerpoint/2010/main" val="899236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pages.stern.nyu.edu/~jstroebe/PDF/SCI.pdf" TargetMode="External"/><Relationship Id="rId7" Type="http://schemas.openxmlformats.org/officeDocument/2006/relationships/comments" Target="../comments/comment1.xml"/><Relationship Id="rId2" Type="http://schemas.openxmlformats.org/officeDocument/2006/relationships/image" Target="../media/image24.jpeg"/><Relationship Id="rId1" Type="http://schemas.openxmlformats.org/officeDocument/2006/relationships/slideLayout" Target="../slideLayouts/slideLayout2.xml"/><Relationship Id="rId6" Type="http://schemas.openxmlformats.org/officeDocument/2006/relationships/hyperlink" Target="https://www.cdc.gov/coronavirus/2019-ncov/cases-updates/index.html" TargetMode="External"/><Relationship Id="rId5" Type="http://schemas.openxmlformats.org/officeDocument/2006/relationships/hyperlink" Target="https://www.washingtonpost.com/graphics/2020/world/corona-simulator/" TargetMode="External"/><Relationship Id="rId4" Type="http://schemas.openxmlformats.org/officeDocument/2006/relationships/hyperlink" Target="https://www.nytimes.com/interactive/2020/04/02/us/coronavirus-social-distancing.htm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data.humdata.org/dataset/novel-coronavirus-2019-ncov-cases" TargetMode="External"/><Relationship Id="rId5" Type="http://schemas.openxmlformats.org/officeDocument/2006/relationships/hyperlink" Target="https://github.com/nytimes/covid-19-data"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CE631A4-4428-4FED-8D51-EC8425F1D278}"/>
              </a:ext>
            </a:extLst>
          </p:cNvPr>
          <p:cNvPicPr>
            <a:picLocks noChangeAspect="1"/>
          </p:cNvPicPr>
          <p:nvPr/>
        </p:nvPicPr>
        <p:blipFill rotWithShape="1">
          <a:blip r:embed="rId2">
            <a:alphaModFix amt="35000"/>
          </a:blip>
          <a:srcRect l="10165" r="8501" b="-1"/>
          <a:stretch/>
        </p:blipFill>
        <p:spPr>
          <a:xfrm>
            <a:off x="0" y="137323"/>
            <a:ext cx="12191980" cy="6857999"/>
          </a:xfrm>
          <a:prstGeom prst="rect">
            <a:avLst/>
          </a:prstGeom>
        </p:spPr>
      </p:pic>
      <p:sp>
        <p:nvSpPr>
          <p:cNvPr id="2" name="Title 1">
            <a:extLst>
              <a:ext uri="{FF2B5EF4-FFF2-40B4-BE49-F238E27FC236}">
                <a16:creationId xmlns:a16="http://schemas.microsoft.com/office/drawing/2014/main" id="{581767BF-7F61-4596-9156-6AC1E2B7D37E}"/>
              </a:ext>
            </a:extLst>
          </p:cNvPr>
          <p:cNvSpPr>
            <a:spLocks noGrp="1"/>
          </p:cNvSpPr>
          <p:nvPr>
            <p:ph type="ctrTitle"/>
          </p:nvPr>
        </p:nvSpPr>
        <p:spPr>
          <a:xfrm>
            <a:off x="385713" y="19487"/>
            <a:ext cx="6231895" cy="6956348"/>
          </a:xfrm>
        </p:spPr>
        <p:txBody>
          <a:bodyPr vert="horz" lIns="91440" tIns="45720" rIns="91440" bIns="45720" rtlCol="0" anchor="ctr">
            <a:normAutofit/>
          </a:bodyPr>
          <a:lstStyle/>
          <a:p>
            <a:pPr algn="r"/>
            <a:r>
              <a:rPr lang="en-US" sz="6200" b="1" u="sng" dirty="0">
                <a:ln w="22225">
                  <a:solidFill>
                    <a:srgbClr val="FFFFFF"/>
                  </a:solidFill>
                </a:ln>
                <a:noFill/>
              </a:rPr>
              <a:t>Understanding and Modelling the epidemic –</a:t>
            </a:r>
            <a:br>
              <a:rPr lang="en-US" sz="6200" b="1" u="sng" dirty="0">
                <a:ln w="22225">
                  <a:solidFill>
                    <a:srgbClr val="FFFFFF"/>
                  </a:solidFill>
                </a:ln>
                <a:noFill/>
              </a:rPr>
            </a:br>
            <a:r>
              <a:rPr lang="en-US" sz="6200" b="1" u="sng" dirty="0">
                <a:ln w="22225">
                  <a:solidFill>
                    <a:srgbClr val="FFFFFF"/>
                  </a:solidFill>
                </a:ln>
                <a:noFill/>
              </a:rPr>
              <a:t> COVID – 19</a:t>
            </a:r>
            <a:br>
              <a:rPr lang="en-US" sz="6200" b="1" u="sng" dirty="0">
                <a:ln w="22225">
                  <a:solidFill>
                    <a:srgbClr val="FFFFFF"/>
                  </a:solidFill>
                </a:ln>
                <a:noFill/>
              </a:rPr>
            </a:br>
            <a:r>
              <a:rPr lang="en-US" sz="6200" b="1" u="sng" dirty="0">
                <a:ln w="22225">
                  <a:solidFill>
                    <a:srgbClr val="FFFFFF"/>
                  </a:solidFill>
                </a:ln>
                <a:noFill/>
              </a:rPr>
              <a:t>for </a:t>
            </a:r>
            <a:r>
              <a:rPr lang="en-US" sz="6200" b="1" u="sng" dirty="0" err="1">
                <a:ln w="22225">
                  <a:solidFill>
                    <a:srgbClr val="FFFFFF"/>
                  </a:solidFill>
                </a:ln>
                <a:noFill/>
              </a:rPr>
              <a:t>United.States</a:t>
            </a:r>
            <a:br>
              <a:rPr lang="en-US" sz="6200" dirty="0">
                <a:ln w="22225">
                  <a:solidFill>
                    <a:srgbClr val="FFFFFF"/>
                  </a:solidFill>
                </a:ln>
                <a:noFill/>
              </a:rPr>
            </a:br>
            <a:endParaRPr lang="en-US" sz="6200" b="1" u="sng" dirty="0">
              <a:ln w="22225">
                <a:solidFill>
                  <a:srgbClr val="FFFFFF"/>
                </a:solidFill>
              </a:ln>
              <a:noFill/>
            </a:endParaRPr>
          </a:p>
        </p:txBody>
      </p:sp>
      <p:cxnSp>
        <p:nvCxnSpPr>
          <p:cNvPr id="14" name="Straight Connector 10">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0CBB52AA-D569-4FCD-BA15-CEAEC96EC05E}"/>
              </a:ext>
            </a:extLst>
          </p:cNvPr>
          <p:cNvSpPr>
            <a:spLocks noGrp="1"/>
          </p:cNvSpPr>
          <p:nvPr>
            <p:ph type="subTitle" idx="1"/>
          </p:nvPr>
        </p:nvSpPr>
        <p:spPr>
          <a:xfrm>
            <a:off x="7437748" y="999874"/>
            <a:ext cx="4967925" cy="4726276"/>
          </a:xfrm>
        </p:spPr>
        <p:txBody>
          <a:bodyPr vert="horz" lIns="91440" tIns="45720" rIns="91440" bIns="45720" rtlCol="0" anchor="ctr">
            <a:normAutofit/>
          </a:bodyPr>
          <a:lstStyle/>
          <a:p>
            <a:pPr algn="l"/>
            <a:r>
              <a:rPr lang="en-US" sz="2000" dirty="0">
                <a:solidFill>
                  <a:srgbClr val="FFFFFF"/>
                </a:solidFill>
              </a:rPr>
              <a:t>By:</a:t>
            </a:r>
          </a:p>
          <a:p>
            <a:pPr algn="l"/>
            <a:r>
              <a:rPr lang="en-US" sz="2000" dirty="0">
                <a:solidFill>
                  <a:srgbClr val="FFFFFF"/>
                </a:solidFill>
              </a:rPr>
              <a:t>Abhishek Dabas</a:t>
            </a:r>
          </a:p>
        </p:txBody>
      </p:sp>
    </p:spTree>
    <p:extLst>
      <p:ext uri="{BB962C8B-B14F-4D97-AF65-F5344CB8AC3E}">
        <p14:creationId xmlns:p14="http://schemas.microsoft.com/office/powerpoint/2010/main" val="331609186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9453F42-ACDB-4FD8-96E7-BBD22323FC81}"/>
              </a:ext>
            </a:extLst>
          </p:cNvPr>
          <p:cNvPicPr>
            <a:picLocks noGrp="1" noChangeAspect="1"/>
          </p:cNvPicPr>
          <p:nvPr>
            <p:ph idx="1"/>
          </p:nvPr>
        </p:nvPicPr>
        <p:blipFill rotWithShape="1">
          <a:blip r:embed="rId2"/>
          <a:srcRect r="12890" b="1"/>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59E52A-80C7-4DB9-97E7-96C966908F7F}"/>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Conclusions:</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84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B3CDC23-D376-4CA8-B5F9-9BFBD98FC8F8}"/>
              </a:ext>
            </a:extLst>
          </p:cNvPr>
          <p:cNvPicPr>
            <a:picLocks noChangeAspect="1"/>
          </p:cNvPicPr>
          <p:nvPr/>
        </p:nvPicPr>
        <p:blipFill>
          <a:blip r:embed="rId2"/>
          <a:stretch>
            <a:fillRect/>
          </a:stretch>
        </p:blipFill>
        <p:spPr>
          <a:xfrm>
            <a:off x="7390796" y="1416328"/>
            <a:ext cx="4378880" cy="2353648"/>
          </a:xfrm>
          <a:prstGeom prst="rect">
            <a:avLst/>
          </a:prstGeom>
        </p:spPr>
      </p:pic>
      <p:sp>
        <p:nvSpPr>
          <p:cNvPr id="11" name="Freeform: Shape 10">
            <a:extLst>
              <a:ext uri="{FF2B5EF4-FFF2-40B4-BE49-F238E27FC236}">
                <a16:creationId xmlns:a16="http://schemas.microsoft.com/office/drawing/2014/main" id="{9B38642C-62C4-4E31-A5D3-BB1DD8CA3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3583" cy="6858478"/>
          </a:xfrm>
          <a:custGeom>
            <a:avLst/>
            <a:gdLst>
              <a:gd name="connsiteX0" fmla="*/ 0 w 8663583"/>
              <a:gd name="connsiteY0" fmla="*/ 0 h 6858478"/>
              <a:gd name="connsiteX1" fmla="*/ 480486 w 8663583"/>
              <a:gd name="connsiteY1" fmla="*/ 0 h 6858478"/>
              <a:gd name="connsiteX2" fmla="*/ 4415403 w 8663583"/>
              <a:gd name="connsiteY2" fmla="*/ 0 h 6858478"/>
              <a:gd name="connsiteX3" fmla="*/ 5481631 w 8663583"/>
              <a:gd name="connsiteY3" fmla="*/ 0 h 6858478"/>
              <a:gd name="connsiteX4" fmla="*/ 5487208 w 8663583"/>
              <a:gd name="connsiteY4" fmla="*/ 0 h 6858478"/>
              <a:gd name="connsiteX5" fmla="*/ 8663583 w 8663583"/>
              <a:gd name="connsiteY5" fmla="*/ 6858478 h 6858478"/>
              <a:gd name="connsiteX6" fmla="*/ 1239028 w 8663583"/>
              <a:gd name="connsiteY6" fmla="*/ 6858478 h 6858478"/>
              <a:gd name="connsiteX7" fmla="*/ 1239288 w 8663583"/>
              <a:gd name="connsiteY7" fmla="*/ 6857916 h 6858478"/>
              <a:gd name="connsiteX8" fmla="*/ 480486 w 8663583"/>
              <a:gd name="connsiteY8" fmla="*/ 6857916 h 6858478"/>
              <a:gd name="connsiteX9" fmla="*/ 480486 w 8663583"/>
              <a:gd name="connsiteY9" fmla="*/ 6858000 h 6858478"/>
              <a:gd name="connsiteX10" fmla="*/ 0 w 8663583"/>
              <a:gd name="connsiteY10"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663583" h="6858478">
                <a:moveTo>
                  <a:pt x="0" y="0"/>
                </a:moveTo>
                <a:lnTo>
                  <a:pt x="480486" y="0"/>
                </a:lnTo>
                <a:lnTo>
                  <a:pt x="4415403" y="0"/>
                </a:lnTo>
                <a:lnTo>
                  <a:pt x="5481631" y="0"/>
                </a:lnTo>
                <a:lnTo>
                  <a:pt x="5487208" y="0"/>
                </a:lnTo>
                <a:lnTo>
                  <a:pt x="8663583" y="6858478"/>
                </a:lnTo>
                <a:lnTo>
                  <a:pt x="1239028" y="6858478"/>
                </a:lnTo>
                <a:lnTo>
                  <a:pt x="1239288" y="6857916"/>
                </a:lnTo>
                <a:lnTo>
                  <a:pt x="480486" y="6857916"/>
                </a:lnTo>
                <a:lnTo>
                  <a:pt x="480486"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A9F66240-8C38-4069-A5C9-2D3FCD97E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234957" cy="6858478"/>
          </a:xfrm>
          <a:custGeom>
            <a:avLst/>
            <a:gdLst>
              <a:gd name="connsiteX0" fmla="*/ 156905 w 8234957"/>
              <a:gd name="connsiteY0" fmla="*/ 0 h 6858478"/>
              <a:gd name="connsiteX1" fmla="*/ 3986777 w 8234957"/>
              <a:gd name="connsiteY1" fmla="*/ 0 h 6858478"/>
              <a:gd name="connsiteX2" fmla="*/ 5053005 w 8234957"/>
              <a:gd name="connsiteY2" fmla="*/ 0 h 6858478"/>
              <a:gd name="connsiteX3" fmla="*/ 5058582 w 8234957"/>
              <a:gd name="connsiteY3" fmla="*/ 0 h 6858478"/>
              <a:gd name="connsiteX4" fmla="*/ 8234957 w 8234957"/>
              <a:gd name="connsiteY4" fmla="*/ 6858478 h 6858478"/>
              <a:gd name="connsiteX5" fmla="*/ 810402 w 8234957"/>
              <a:gd name="connsiteY5" fmla="*/ 6858478 h 6858478"/>
              <a:gd name="connsiteX6" fmla="*/ 810662 w 8234957"/>
              <a:gd name="connsiteY6" fmla="*/ 6857916 h 6858478"/>
              <a:gd name="connsiteX7" fmla="*/ 156905 w 8234957"/>
              <a:gd name="connsiteY7" fmla="*/ 6857916 h 6858478"/>
              <a:gd name="connsiteX8" fmla="*/ 156905 w 8234957"/>
              <a:gd name="connsiteY8" fmla="*/ 6858478 h 6858478"/>
              <a:gd name="connsiteX9" fmla="*/ 0 w 8234957"/>
              <a:gd name="connsiteY9" fmla="*/ 6858478 h 6858478"/>
              <a:gd name="connsiteX10" fmla="*/ 0 w 8234957"/>
              <a:gd name="connsiteY10" fmla="*/ 479 h 6858478"/>
              <a:gd name="connsiteX11" fmla="*/ 156905 w 8234957"/>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34957" h="6858478">
                <a:moveTo>
                  <a:pt x="156905" y="0"/>
                </a:moveTo>
                <a:lnTo>
                  <a:pt x="3986777" y="0"/>
                </a:lnTo>
                <a:lnTo>
                  <a:pt x="5053005" y="0"/>
                </a:lnTo>
                <a:lnTo>
                  <a:pt x="5058582" y="0"/>
                </a:lnTo>
                <a:lnTo>
                  <a:pt x="8234957" y="6858478"/>
                </a:lnTo>
                <a:lnTo>
                  <a:pt x="810402" y="6858478"/>
                </a:lnTo>
                <a:lnTo>
                  <a:pt x="810662" y="6857916"/>
                </a:lnTo>
                <a:lnTo>
                  <a:pt x="156905" y="6857916"/>
                </a:lnTo>
                <a:lnTo>
                  <a:pt x="156905" y="6858478"/>
                </a:lnTo>
                <a:lnTo>
                  <a:pt x="0" y="6858478"/>
                </a:lnTo>
                <a:lnTo>
                  <a:pt x="0" y="479"/>
                </a:lnTo>
                <a:lnTo>
                  <a:pt x="15690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082D9CB-3EA3-4680-851D-1638471C784B}"/>
              </a:ext>
            </a:extLst>
          </p:cNvPr>
          <p:cNvSpPr>
            <a:spLocks noGrp="1"/>
          </p:cNvSpPr>
          <p:nvPr>
            <p:ph type="title"/>
          </p:nvPr>
        </p:nvSpPr>
        <p:spPr>
          <a:xfrm>
            <a:off x="804672" y="365125"/>
            <a:ext cx="4378881"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25882F84-1080-4533-9F7D-718DC2C81E89}"/>
              </a:ext>
            </a:extLst>
          </p:cNvPr>
          <p:cNvSpPr>
            <a:spLocks noGrp="1"/>
          </p:cNvSpPr>
          <p:nvPr>
            <p:ph idx="1"/>
          </p:nvPr>
        </p:nvSpPr>
        <p:spPr>
          <a:xfrm>
            <a:off x="422324" y="1828964"/>
            <a:ext cx="5076090" cy="4663911"/>
          </a:xfrm>
        </p:spPr>
        <p:txBody>
          <a:bodyPr>
            <a:normAutofit fontScale="92500" lnSpcReduction="20000"/>
          </a:bodyPr>
          <a:lstStyle/>
          <a:p>
            <a:pPr marL="514350" indent="-514350">
              <a:buAutoNum type="arabicPeriod"/>
            </a:pPr>
            <a:r>
              <a:rPr lang="en-US" sz="2000" dirty="0"/>
              <a:t>The rise in Cases follow an exponential Growth in the beginning of the spread</a:t>
            </a:r>
          </a:p>
          <a:p>
            <a:pPr marL="514350" indent="-514350">
              <a:buAutoNum type="arabicPeriod"/>
            </a:pPr>
            <a:r>
              <a:rPr lang="en-US" sz="2000" dirty="0"/>
              <a:t>The rise in cases follow an Logistic growth as it reaches a saturation point ( Max of cases being the total Population)</a:t>
            </a:r>
          </a:p>
          <a:p>
            <a:pPr marL="514350" indent="-514350">
              <a:buAutoNum type="arabicPeriod"/>
            </a:pPr>
            <a:r>
              <a:rPr lang="en-US" sz="2000" dirty="0"/>
              <a:t>After the slope of the curve or the “Growth Rate” approaches 1, we can say that we have reached the “inflection point” and then from that point the curve will slow down. </a:t>
            </a:r>
          </a:p>
          <a:p>
            <a:pPr marL="514350" indent="-514350">
              <a:buAutoNum type="arabicPeriod"/>
            </a:pPr>
            <a:r>
              <a:rPr lang="en-US" sz="2000"/>
              <a:t>SIR Model </a:t>
            </a:r>
            <a:r>
              <a:rPr lang="en-US" sz="2000" dirty="0"/>
              <a:t>depicts that, more the Value if R0, more is the Impact of the spread</a:t>
            </a:r>
          </a:p>
          <a:p>
            <a:pPr marL="514350" indent="-514350">
              <a:buAutoNum type="arabicPeriod"/>
            </a:pPr>
            <a:r>
              <a:rPr lang="en-US" sz="2000" dirty="0"/>
              <a:t>We have tried to Predict the most accurate Model and tried to plot the outcome for Covid-19 in U.S</a:t>
            </a:r>
          </a:p>
          <a:p>
            <a:pPr marL="514350" indent="-514350">
              <a:buAutoNum type="arabicPeriod"/>
            </a:pPr>
            <a:r>
              <a:rPr lang="en-US" sz="2000" dirty="0"/>
              <a:t>Accordingly the max number of cases would be 2X the current cases</a:t>
            </a:r>
          </a:p>
        </p:txBody>
      </p:sp>
    </p:spTree>
    <p:extLst>
      <p:ext uri="{BB962C8B-B14F-4D97-AF65-F5344CB8AC3E}">
        <p14:creationId xmlns:p14="http://schemas.microsoft.com/office/powerpoint/2010/main" val="39459769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This theory about The Night King is more terrifying than anything ...">
            <a:extLst>
              <a:ext uri="{FF2B5EF4-FFF2-40B4-BE49-F238E27FC236}">
                <a16:creationId xmlns:a16="http://schemas.microsoft.com/office/drawing/2014/main" id="{D4666D77-C041-4BA8-A0DC-0515F9210D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521" r="9091"/>
          <a:stretch/>
        </p:blipFill>
        <p:spPr bwMode="auto">
          <a:xfrm>
            <a:off x="-2333" y="-2008"/>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39" name="Freeform: Shape 138">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Freeform: Shape 140">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3DB864-B97D-4039-9254-8860776959BC}"/>
              </a:ext>
            </a:extLst>
          </p:cNvPr>
          <p:cNvSpPr>
            <a:spLocks noGrp="1"/>
          </p:cNvSpPr>
          <p:nvPr>
            <p:ph type="title"/>
          </p:nvPr>
        </p:nvSpPr>
        <p:spPr>
          <a:xfrm>
            <a:off x="258953" y="181751"/>
            <a:ext cx="4062643" cy="1043409"/>
          </a:xfrm>
        </p:spPr>
        <p:txBody>
          <a:bodyPr vert="horz" lIns="91440" tIns="45720" rIns="91440" bIns="45720" rtlCol="0">
            <a:normAutofit fontScale="90000"/>
          </a:bodyPr>
          <a:lstStyle/>
          <a:p>
            <a:r>
              <a:rPr lang="en-US" sz="3600" dirty="0"/>
              <a:t>Source and References:</a:t>
            </a:r>
            <a:endParaRPr lang="en-US" sz="3300" dirty="0"/>
          </a:p>
        </p:txBody>
      </p:sp>
      <p:sp>
        <p:nvSpPr>
          <p:cNvPr id="2054" name="Content Placeholder 2053">
            <a:extLst>
              <a:ext uri="{FF2B5EF4-FFF2-40B4-BE49-F238E27FC236}">
                <a16:creationId xmlns:a16="http://schemas.microsoft.com/office/drawing/2014/main" id="{7C4FAA75-2432-491E-B622-E24D81B934DE}"/>
              </a:ext>
            </a:extLst>
          </p:cNvPr>
          <p:cNvSpPr>
            <a:spLocks noGrp="1"/>
          </p:cNvSpPr>
          <p:nvPr>
            <p:ph idx="1"/>
          </p:nvPr>
        </p:nvSpPr>
        <p:spPr>
          <a:xfrm>
            <a:off x="-2333" y="1203062"/>
            <a:ext cx="4585217" cy="3325396"/>
          </a:xfrm>
        </p:spPr>
        <p:txBody>
          <a:bodyPr anchor="t">
            <a:normAutofit fontScale="92500" lnSpcReduction="20000"/>
          </a:bodyPr>
          <a:lstStyle/>
          <a:p>
            <a:pPr marL="0" indent="0">
              <a:buNone/>
            </a:pPr>
            <a:r>
              <a:rPr lang="en-US" sz="1800" dirty="0"/>
              <a:t>1. Social </a:t>
            </a:r>
            <a:r>
              <a:rPr lang="en-US" sz="1800" dirty="0" err="1"/>
              <a:t>Conectedness</a:t>
            </a:r>
            <a:r>
              <a:rPr lang="en-US" sz="1800" dirty="0"/>
              <a:t> Index (SCI) </a:t>
            </a:r>
            <a:r>
              <a:rPr lang="en-US" sz="1800" dirty="0">
                <a:hlinkClick r:id="rId3"/>
              </a:rPr>
              <a:t>http://pages.stern.nyu.edu/~jstroebe/PDF/SCI.pdf</a:t>
            </a:r>
            <a:endParaRPr lang="en-US" sz="1800" dirty="0"/>
          </a:p>
          <a:p>
            <a:pPr marL="0" indent="0">
              <a:buNone/>
            </a:pPr>
            <a:r>
              <a:rPr lang="en-US" sz="1800" dirty="0"/>
              <a:t>2. How travel distance of person in most counties changed</a:t>
            </a:r>
          </a:p>
          <a:p>
            <a:pPr marL="0" indent="0">
              <a:buNone/>
            </a:pPr>
            <a:r>
              <a:rPr lang="en-US" sz="1800" dirty="0">
                <a:hlinkClick r:id="rId4"/>
              </a:rPr>
              <a:t>https://www.nytimes.com/interactive/2020/04/02/us/coronavirus-social-distancing.html</a:t>
            </a:r>
            <a:endParaRPr lang="en-US" sz="1800" dirty="0"/>
          </a:p>
          <a:p>
            <a:pPr marL="0" indent="0">
              <a:buNone/>
            </a:pPr>
            <a:r>
              <a:rPr lang="en-US" sz="1800" dirty="0"/>
              <a:t>3.</a:t>
            </a:r>
            <a:r>
              <a:rPr lang="en-US" sz="1800" dirty="0">
                <a:hlinkClick r:id="rId5"/>
              </a:rPr>
              <a:t>https://www.washingtonpost.com/graphics/2020/world/corona-simulator/</a:t>
            </a:r>
            <a:endParaRPr lang="en-US" sz="1800" dirty="0"/>
          </a:p>
          <a:p>
            <a:pPr marL="0" indent="0">
              <a:buNone/>
            </a:pPr>
            <a:r>
              <a:rPr lang="en-US" sz="1800" dirty="0"/>
              <a:t>4. </a:t>
            </a:r>
            <a:r>
              <a:rPr lang="en-US" sz="1800" dirty="0">
                <a:hlinkClick r:id="rId4"/>
              </a:rPr>
              <a:t>https://www.nytimes.com/interactive/2020/04/02/us/coronavirus-social-distancing.html</a:t>
            </a:r>
            <a:endParaRPr lang="en-US" sz="1800" dirty="0"/>
          </a:p>
          <a:p>
            <a:pPr marL="0" indent="0">
              <a:buNone/>
            </a:pPr>
            <a:r>
              <a:rPr lang="en-US" sz="1800" u="sng" dirty="0">
                <a:hlinkClick r:id="rId6"/>
              </a:rPr>
              <a:t>https://www.cdc.gov/coronavirus/2019-ncov/cases-updates/index.html</a:t>
            </a:r>
            <a:endParaRPr lang="en-US" sz="1800" u="sng" dirty="0"/>
          </a:p>
          <a:p>
            <a:pPr marL="0" indent="0">
              <a:buNone/>
            </a:pPr>
            <a:endParaRPr lang="en-US" sz="1800" dirty="0"/>
          </a:p>
          <a:p>
            <a:endParaRPr lang="en-US" sz="1800" dirty="0"/>
          </a:p>
        </p:txBody>
      </p:sp>
      <p:sp>
        <p:nvSpPr>
          <p:cNvPr id="3" name="TextBox 2">
            <a:extLst>
              <a:ext uri="{FF2B5EF4-FFF2-40B4-BE49-F238E27FC236}">
                <a16:creationId xmlns:a16="http://schemas.microsoft.com/office/drawing/2014/main" id="{FBD39DC1-441C-4868-ADAF-BB53CA802DFA}"/>
              </a:ext>
            </a:extLst>
          </p:cNvPr>
          <p:cNvSpPr txBox="1"/>
          <p:nvPr/>
        </p:nvSpPr>
        <p:spPr>
          <a:xfrm>
            <a:off x="8512404" y="299626"/>
            <a:ext cx="3545268" cy="5355312"/>
          </a:xfrm>
          <a:prstGeom prst="rect">
            <a:avLst/>
          </a:prstGeom>
          <a:noFill/>
        </p:spPr>
        <p:txBody>
          <a:bodyPr wrap="square" rtlCol="0">
            <a:spAutoFit/>
          </a:bodyPr>
          <a:lstStyle/>
          <a:p>
            <a:r>
              <a:rPr lang="en-US" dirty="0">
                <a:solidFill>
                  <a:schemeClr val="bg1"/>
                </a:solidFill>
              </a:rPr>
              <a:t>1.Avoid contact with people who are sick.</a:t>
            </a:r>
          </a:p>
          <a:p>
            <a:r>
              <a:rPr lang="en-US" dirty="0">
                <a:solidFill>
                  <a:schemeClr val="bg1"/>
                </a:solidFill>
              </a:rPr>
              <a:t>2. Avoid touching your eyes, nose, and mouth.</a:t>
            </a:r>
          </a:p>
          <a:p>
            <a:r>
              <a:rPr lang="en-US" dirty="0">
                <a:solidFill>
                  <a:schemeClr val="bg1"/>
                </a:solidFill>
              </a:rPr>
              <a:t>Stay home when you are sick.</a:t>
            </a:r>
          </a:p>
          <a:p>
            <a:r>
              <a:rPr lang="en-US" dirty="0">
                <a:solidFill>
                  <a:schemeClr val="bg1"/>
                </a:solidFill>
              </a:rPr>
              <a:t>Cover your cough or sneeze with a tissue, then throw the tissue in the trash.</a:t>
            </a:r>
          </a:p>
          <a:p>
            <a:r>
              <a:rPr lang="en-US" dirty="0">
                <a:solidFill>
                  <a:schemeClr val="bg1"/>
                </a:solidFill>
              </a:rPr>
              <a:t>Clean and disinfect frequently touched objects and surfaces using a regular household</a:t>
            </a:r>
          </a:p>
          <a:p>
            <a:r>
              <a:rPr lang="en-US" dirty="0">
                <a:solidFill>
                  <a:schemeClr val="bg1"/>
                </a:solidFill>
              </a:rPr>
              <a:t>Wash your hands often with soap and water, especially after going to the bathroom; before eating; and after blowing your nose, coughing, or sneezing. If soap and water are not readily available, use an alcohol-based hand sanitizer.</a:t>
            </a:r>
          </a:p>
          <a:p>
            <a:endParaRPr lang="en-US" dirty="0">
              <a:solidFill>
                <a:schemeClr val="bg1"/>
              </a:solidFill>
            </a:endParaRPr>
          </a:p>
        </p:txBody>
      </p:sp>
    </p:spTree>
    <p:extLst>
      <p:ext uri="{BB962C8B-B14F-4D97-AF65-F5344CB8AC3E}">
        <p14:creationId xmlns:p14="http://schemas.microsoft.com/office/powerpoint/2010/main" val="1667543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1B8BB21D-72E0-4AD9-A304-D31181B1C4AB}"/>
              </a:ext>
            </a:extLst>
          </p:cNvPr>
          <p:cNvSpPr>
            <a:spLocks noGrp="1"/>
          </p:cNvSpPr>
          <p:nvPr>
            <p:ph type="title"/>
          </p:nvPr>
        </p:nvSpPr>
        <p:spPr>
          <a:xfrm>
            <a:off x="838200" y="448721"/>
            <a:ext cx="4707671" cy="1225650"/>
          </a:xfrm>
        </p:spPr>
        <p:txBody>
          <a:bodyPr anchor="b">
            <a:normAutofit/>
          </a:bodyPr>
          <a:lstStyle/>
          <a:p>
            <a:r>
              <a:rPr lang="en-US" sz="3800" dirty="0">
                <a:solidFill>
                  <a:schemeClr val="bg1"/>
                </a:solidFill>
              </a:rPr>
              <a:t>Order of </a:t>
            </a:r>
            <a:r>
              <a:rPr lang="en-US" sz="3800" dirty="0" err="1">
                <a:solidFill>
                  <a:schemeClr val="bg1"/>
                </a:solidFill>
              </a:rPr>
              <a:t>Jupyter</a:t>
            </a:r>
            <a:r>
              <a:rPr lang="en-US" sz="3800" dirty="0">
                <a:solidFill>
                  <a:schemeClr val="bg1"/>
                </a:solidFill>
              </a:rPr>
              <a:t> Notebook</a:t>
            </a:r>
          </a:p>
        </p:txBody>
      </p:sp>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F09735B-660C-4F19-B0BA-B9459455480E}"/>
              </a:ext>
            </a:extLst>
          </p:cNvPr>
          <p:cNvSpPr>
            <a:spLocks noGrp="1"/>
          </p:cNvSpPr>
          <p:nvPr>
            <p:ph idx="1"/>
          </p:nvPr>
        </p:nvSpPr>
        <p:spPr>
          <a:xfrm>
            <a:off x="897769" y="1909192"/>
            <a:ext cx="4586513" cy="3647710"/>
          </a:xfrm>
        </p:spPr>
        <p:txBody>
          <a:bodyPr>
            <a:normAutofit/>
          </a:bodyPr>
          <a:lstStyle/>
          <a:p>
            <a:pPr marL="514350" indent="-514350">
              <a:buAutoNum type="arabicPeriod"/>
            </a:pPr>
            <a:r>
              <a:rPr lang="en-US" sz="2000">
                <a:solidFill>
                  <a:schemeClr val="bg1"/>
                </a:solidFill>
              </a:rPr>
              <a:t>Library Import</a:t>
            </a:r>
          </a:p>
          <a:p>
            <a:pPr marL="514350" indent="-514350">
              <a:buAutoNum type="arabicPeriod"/>
            </a:pPr>
            <a:r>
              <a:rPr lang="en-US" sz="2000">
                <a:solidFill>
                  <a:schemeClr val="bg1"/>
                </a:solidFill>
              </a:rPr>
              <a:t>Load dataset</a:t>
            </a:r>
          </a:p>
          <a:p>
            <a:pPr marL="514350" indent="-514350">
              <a:buAutoNum type="arabicPeriod"/>
            </a:pPr>
            <a:r>
              <a:rPr lang="en-US" sz="2000">
                <a:solidFill>
                  <a:schemeClr val="bg1"/>
                </a:solidFill>
              </a:rPr>
              <a:t>Data Inspection &amp; Cleaning</a:t>
            </a:r>
          </a:p>
          <a:p>
            <a:pPr marL="514350" indent="-514350">
              <a:buAutoNum type="arabicPeriod"/>
            </a:pPr>
            <a:r>
              <a:rPr lang="en-US" sz="2000">
                <a:solidFill>
                  <a:schemeClr val="bg1"/>
                </a:solidFill>
              </a:rPr>
              <a:t>Plotting &amp; Vizualization</a:t>
            </a:r>
          </a:p>
          <a:p>
            <a:pPr marL="514350" indent="-514350">
              <a:buAutoNum type="arabicPeriod"/>
            </a:pPr>
            <a:r>
              <a:rPr lang="en-US" sz="2000">
                <a:solidFill>
                  <a:schemeClr val="bg1"/>
                </a:solidFill>
              </a:rPr>
              <a:t>Data Modelling </a:t>
            </a:r>
          </a:p>
          <a:p>
            <a:pPr marL="514350" indent="-514350">
              <a:buAutoNum type="arabicPeriod"/>
            </a:pPr>
            <a:r>
              <a:rPr lang="en-US" sz="2000">
                <a:solidFill>
                  <a:schemeClr val="bg1"/>
                </a:solidFill>
              </a:rPr>
              <a:t>Conclusion</a:t>
            </a:r>
          </a:p>
        </p:txBody>
      </p: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6934DFE-4F92-49EB-80E5-D38635F7A294}"/>
              </a:ext>
            </a:extLst>
          </p:cNvPr>
          <p:cNvPicPr>
            <a:picLocks noChangeAspect="1"/>
          </p:cNvPicPr>
          <p:nvPr/>
        </p:nvPicPr>
        <p:blipFill rotWithShape="1">
          <a:blip r:embed="rId2"/>
          <a:srcRect l="1444" r="2757"/>
          <a:stretch/>
        </p:blipFill>
        <p:spPr>
          <a:xfrm>
            <a:off x="6525453" y="10"/>
            <a:ext cx="5666547" cy="6857990"/>
          </a:xfrm>
          <a:prstGeom prst="rect">
            <a:avLst/>
          </a:prstGeom>
        </p:spPr>
      </p:pic>
    </p:spTree>
    <p:extLst>
      <p:ext uri="{BB962C8B-B14F-4D97-AF65-F5344CB8AC3E}">
        <p14:creationId xmlns:p14="http://schemas.microsoft.com/office/powerpoint/2010/main" val="1147727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6">
            <a:extLst>
              <a:ext uri="{FF2B5EF4-FFF2-40B4-BE49-F238E27FC236}">
                <a16:creationId xmlns:a16="http://schemas.microsoft.com/office/drawing/2014/main" id="{63AB00AE-4340-440F-82E1-9F69D1D55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91738FC-88A4-4B8E-96EF-E0921B53E621}"/>
              </a:ext>
            </a:extLst>
          </p:cNvPr>
          <p:cNvPicPr>
            <a:picLocks noChangeAspect="1"/>
          </p:cNvPicPr>
          <p:nvPr/>
        </p:nvPicPr>
        <p:blipFill rotWithShape="1">
          <a:blip r:embed="rId2">
            <a:alphaModFix/>
          </a:blip>
          <a:srcRect r="-1" b="1408"/>
          <a:stretch/>
        </p:blipFill>
        <p:spPr>
          <a:xfrm>
            <a:off x="6083786" y="-168316"/>
            <a:ext cx="6261330" cy="3932313"/>
          </a:xfrm>
          <a:prstGeom prst="rect">
            <a:avLst/>
          </a:prstGeom>
          <a:effectLst>
            <a:softEdge rad="533400"/>
          </a:effectLst>
        </p:spPr>
      </p:pic>
      <p:pic>
        <p:nvPicPr>
          <p:cNvPr id="5" name="Picture 4">
            <a:extLst>
              <a:ext uri="{FF2B5EF4-FFF2-40B4-BE49-F238E27FC236}">
                <a16:creationId xmlns:a16="http://schemas.microsoft.com/office/drawing/2014/main" id="{9960423E-6E4B-4065-80E0-02AEA72E0CBF}"/>
              </a:ext>
            </a:extLst>
          </p:cNvPr>
          <p:cNvPicPr>
            <a:picLocks noChangeAspect="1"/>
          </p:cNvPicPr>
          <p:nvPr/>
        </p:nvPicPr>
        <p:blipFill rotWithShape="1">
          <a:blip r:embed="rId3"/>
          <a:srcRect r="1186" b="-2"/>
          <a:stretch/>
        </p:blipFill>
        <p:spPr>
          <a:xfrm>
            <a:off x="6089904" y="2487166"/>
            <a:ext cx="6263640" cy="4215384"/>
          </a:xfrm>
          <a:prstGeom prst="rect">
            <a:avLst/>
          </a:prstGeom>
          <a:effectLst>
            <a:softEdge rad="533400"/>
          </a:effectLst>
        </p:spPr>
      </p:pic>
      <p:pic>
        <p:nvPicPr>
          <p:cNvPr id="26" name="Picture 18">
            <a:extLst>
              <a:ext uri="{FF2B5EF4-FFF2-40B4-BE49-F238E27FC236}">
                <a16:creationId xmlns:a16="http://schemas.microsoft.com/office/drawing/2014/main" id="{22901FED-4FC9-4ED5-8123-C98BCD1616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12AF9C3-64B9-4E33-A2F2-13DF191DAF3B}"/>
              </a:ext>
            </a:extLst>
          </p:cNvPr>
          <p:cNvSpPr>
            <a:spLocks noGrp="1"/>
          </p:cNvSpPr>
          <p:nvPr>
            <p:ph type="title"/>
          </p:nvPr>
        </p:nvSpPr>
        <p:spPr>
          <a:xfrm>
            <a:off x="804998" y="798445"/>
            <a:ext cx="4803636" cy="1311664"/>
          </a:xfrm>
        </p:spPr>
        <p:txBody>
          <a:bodyPr>
            <a:normAutofit/>
          </a:bodyPr>
          <a:lstStyle/>
          <a:p>
            <a:r>
              <a:rPr lang="en-US" sz="4000">
                <a:solidFill>
                  <a:srgbClr val="000000"/>
                </a:solidFill>
              </a:rPr>
              <a:t>Data Sources(U.S covid-19):  </a:t>
            </a:r>
          </a:p>
        </p:txBody>
      </p:sp>
      <p:sp>
        <p:nvSpPr>
          <p:cNvPr id="3" name="Content Placeholder 2">
            <a:extLst>
              <a:ext uri="{FF2B5EF4-FFF2-40B4-BE49-F238E27FC236}">
                <a16:creationId xmlns:a16="http://schemas.microsoft.com/office/drawing/2014/main" id="{18D6A2E5-CD16-41B8-A232-DD511B0A2062}"/>
              </a:ext>
            </a:extLst>
          </p:cNvPr>
          <p:cNvSpPr>
            <a:spLocks noGrp="1"/>
          </p:cNvSpPr>
          <p:nvPr>
            <p:ph idx="1"/>
          </p:nvPr>
        </p:nvSpPr>
        <p:spPr>
          <a:xfrm>
            <a:off x="804997" y="2272143"/>
            <a:ext cx="4803637" cy="3788830"/>
          </a:xfrm>
        </p:spPr>
        <p:txBody>
          <a:bodyPr anchor="ctr">
            <a:normAutofit/>
          </a:bodyPr>
          <a:lstStyle/>
          <a:p>
            <a:r>
              <a:rPr lang="en-US" sz="2000" dirty="0">
                <a:solidFill>
                  <a:srgbClr val="000000"/>
                </a:solidFill>
              </a:rPr>
              <a:t>NYTimes </a:t>
            </a:r>
            <a:r>
              <a:rPr lang="en-US" sz="2000" dirty="0" err="1">
                <a:solidFill>
                  <a:srgbClr val="000000"/>
                </a:solidFill>
              </a:rPr>
              <a:t>Covid</a:t>
            </a:r>
            <a:r>
              <a:rPr lang="en-US" sz="2000" dirty="0">
                <a:solidFill>
                  <a:srgbClr val="000000"/>
                </a:solidFill>
              </a:rPr>
              <a:t> Dataset – Date, State/County, Cases, Deaths </a:t>
            </a:r>
          </a:p>
          <a:p>
            <a:pPr marL="0" indent="0">
              <a:buNone/>
            </a:pPr>
            <a:r>
              <a:rPr lang="en-US" sz="2000" dirty="0">
                <a:solidFill>
                  <a:srgbClr val="000000"/>
                </a:solidFill>
              </a:rPr>
              <a:t>    Link: </a:t>
            </a:r>
            <a:r>
              <a:rPr lang="en-US" sz="2000" u="sng" dirty="0">
                <a:solidFill>
                  <a:srgbClr val="000000"/>
                </a:solidFill>
                <a:hlinkClick r:id="rId5"/>
              </a:rPr>
              <a:t>https://github.com/nytimes/covid-    19-data</a:t>
            </a:r>
            <a:endParaRPr lang="en-US" sz="2000" u="sng" dirty="0">
              <a:solidFill>
                <a:srgbClr val="000000"/>
              </a:solidFill>
            </a:endParaRPr>
          </a:p>
          <a:p>
            <a:r>
              <a:rPr lang="en-US" sz="2000" dirty="0" err="1">
                <a:solidFill>
                  <a:srgbClr val="000000"/>
                </a:solidFill>
              </a:rPr>
              <a:t>NovelCoronaVirus</a:t>
            </a:r>
            <a:r>
              <a:rPr lang="en-US" sz="2000" dirty="0">
                <a:solidFill>
                  <a:srgbClr val="000000"/>
                </a:solidFill>
              </a:rPr>
              <a:t> Dataset - </a:t>
            </a:r>
            <a:r>
              <a:rPr lang="en-US" sz="2000" u="sng" dirty="0">
                <a:solidFill>
                  <a:srgbClr val="000000"/>
                </a:solidFill>
                <a:hlinkClick r:id="rId6"/>
              </a:rPr>
              <a:t>https://data.humdata.org/dataset/novel-coronavirus-2019-ncov-cases</a:t>
            </a:r>
            <a:endParaRPr lang="en-US" sz="2000" u="sng" dirty="0">
              <a:solidFill>
                <a:srgbClr val="000000"/>
              </a:solidFill>
            </a:endParaRPr>
          </a:p>
          <a:p>
            <a:r>
              <a:rPr lang="en-US" sz="2000" u="sng" dirty="0">
                <a:solidFill>
                  <a:srgbClr val="000000"/>
                </a:solidFill>
              </a:rPr>
              <a:t>Population Dataset </a:t>
            </a:r>
            <a:endParaRPr lang="en-US" sz="2000" dirty="0">
              <a:solidFill>
                <a:srgbClr val="000000"/>
              </a:solidFill>
            </a:endParaRPr>
          </a:p>
        </p:txBody>
      </p:sp>
    </p:spTree>
    <p:extLst>
      <p:ext uri="{BB962C8B-B14F-4D97-AF65-F5344CB8AC3E}">
        <p14:creationId xmlns:p14="http://schemas.microsoft.com/office/powerpoint/2010/main" val="2371095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A8B273-8432-4275-97C7-55E430ED1074}"/>
              </a:ext>
            </a:extLst>
          </p:cNvPr>
          <p:cNvSpPr>
            <a:spLocks noGrp="1"/>
          </p:cNvSpPr>
          <p:nvPr>
            <p:ph type="title"/>
          </p:nvPr>
        </p:nvSpPr>
        <p:spPr>
          <a:xfrm>
            <a:off x="8932498" y="184827"/>
            <a:ext cx="2805035" cy="6468892"/>
          </a:xfrm>
        </p:spPr>
        <p:txBody>
          <a:bodyPr vert="horz" lIns="91440" tIns="45720" rIns="91440" bIns="45720" rtlCol="0" anchor="ctr">
            <a:normAutofit/>
          </a:bodyPr>
          <a:lstStyle/>
          <a:p>
            <a:r>
              <a:rPr lang="en-US" sz="2000" dirty="0"/>
              <a:t>“Flatten the Curve”-</a:t>
            </a:r>
            <a:br>
              <a:rPr lang="en-US" sz="2000" dirty="0"/>
            </a:br>
            <a:r>
              <a:rPr lang="en-US" sz="1500" dirty="0"/>
              <a:t>The goal of this is to reduce the epidemic and halt the spread. Trying to reduce the number of cases that are going on actively at that point of time, which in turn gives the doctors and govt to be prepared and respond to the situation.</a:t>
            </a:r>
            <a:br>
              <a:rPr lang="en-US" sz="1500" dirty="0"/>
            </a:br>
            <a:r>
              <a:rPr lang="en-US" sz="1500" dirty="0"/>
              <a:t>The more people reporting with the virus on a given day, the higher the curve; a high curve means the virus is spreading fast. A low curve shows that the virus is spreading slower</a:t>
            </a:r>
            <a:br>
              <a:rPr lang="en-US" sz="1500" dirty="0"/>
            </a:br>
            <a:r>
              <a:rPr lang="en-US" sz="1500" b="1" u="sng" dirty="0"/>
              <a:t>Basically when, R0 drops to zero, the United States is free of viruses.</a:t>
            </a:r>
            <a:br>
              <a:rPr lang="en-US" sz="1500" dirty="0"/>
            </a:br>
            <a:br>
              <a:rPr lang="en-US" sz="1500" dirty="0"/>
            </a:br>
            <a:endParaRPr lang="en-US" sz="1500" dirty="0"/>
          </a:p>
        </p:txBody>
      </p:sp>
      <p:sp>
        <p:nvSpPr>
          <p:cNvPr id="11" name="Rectangle 1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2.png">
            <a:extLst>
              <a:ext uri="{FF2B5EF4-FFF2-40B4-BE49-F238E27FC236}">
                <a16:creationId xmlns:a16="http://schemas.microsoft.com/office/drawing/2014/main" id="{AEDA3963-B8C1-45D3-8924-B4D67579AE33}"/>
              </a:ext>
            </a:extLst>
          </p:cNvPr>
          <p:cNvPicPr>
            <a:picLocks noGrp="1"/>
          </p:cNvPicPr>
          <p:nvPr>
            <p:ph idx="1"/>
          </p:nvPr>
        </p:nvPicPr>
        <p:blipFill rotWithShape="1">
          <a:blip r:embed="rId2"/>
          <a:srcRect r="2558" b="-1"/>
          <a:stretch/>
        </p:blipFill>
        <p:spPr>
          <a:xfrm>
            <a:off x="545238" y="858525"/>
            <a:ext cx="7608304" cy="5211906"/>
          </a:xfrm>
          <a:prstGeom prst="rect">
            <a:avLst/>
          </a:prstGeom>
        </p:spPr>
      </p:pic>
      <p:sp>
        <p:nvSpPr>
          <p:cNvPr id="15" name="Rectangle 14">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615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28C0850-7008-46FA-B79A-4278DBCD4F36}"/>
              </a:ext>
            </a:extLst>
          </p:cNvPr>
          <p:cNvPicPr>
            <a:picLocks noGrp="1" noChangeAspect="1"/>
          </p:cNvPicPr>
          <p:nvPr>
            <p:ph idx="1"/>
          </p:nvPr>
        </p:nvPicPr>
        <p:blipFill rotWithShape="1">
          <a:blip r:embed="rId2"/>
          <a:srcRect/>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260C3-F1F6-4EA3-B79F-FB48C887C0E2}"/>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Vizualizations :</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4599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17">
            <a:extLst>
              <a:ext uri="{FF2B5EF4-FFF2-40B4-BE49-F238E27FC236}">
                <a16:creationId xmlns:a16="http://schemas.microsoft.com/office/drawing/2014/main" id="{9425D4AB-CD98-4DD6-9398-3C8961DE0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69" y="0"/>
            <a:ext cx="755293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19">
            <a:extLst>
              <a:ext uri="{FF2B5EF4-FFF2-40B4-BE49-F238E27FC236}">
                <a16:creationId xmlns:a16="http://schemas.microsoft.com/office/drawing/2014/main" id="{97818316-E7CB-4E73-AF79-E9CAB873E7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369F7FF-726A-4484-93C8-6E0513B06194}"/>
              </a:ext>
            </a:extLst>
          </p:cNvPr>
          <p:cNvSpPr>
            <a:spLocks noGrp="1"/>
          </p:cNvSpPr>
          <p:nvPr>
            <p:ph type="title"/>
          </p:nvPr>
        </p:nvSpPr>
        <p:spPr>
          <a:xfrm>
            <a:off x="814167" y="802955"/>
            <a:ext cx="4133690" cy="1454051"/>
          </a:xfrm>
        </p:spPr>
        <p:txBody>
          <a:bodyPr>
            <a:normAutofit/>
          </a:bodyPr>
          <a:lstStyle/>
          <a:p>
            <a:endParaRPr lang="en-US" sz="4000" dirty="0">
              <a:solidFill>
                <a:srgbClr val="000000"/>
              </a:solidFill>
            </a:endParaRPr>
          </a:p>
        </p:txBody>
      </p:sp>
      <p:sp>
        <p:nvSpPr>
          <p:cNvPr id="30" name="Oval 21">
            <a:extLst>
              <a:ext uri="{FF2B5EF4-FFF2-40B4-BE49-F238E27FC236}">
                <a16:creationId xmlns:a16="http://schemas.microsoft.com/office/drawing/2014/main" id="{D8B47C9F-A960-4902-8507-38F18DD3D0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6695" y="511733"/>
            <a:ext cx="1857636" cy="1857636"/>
          </a:xfrm>
          <a:prstGeom prst="ellipse">
            <a:avLst/>
          </a:pr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CD5F473-EA18-4322-A175-926BB8E7592C}"/>
              </a:ext>
            </a:extLst>
          </p:cNvPr>
          <p:cNvPicPr>
            <a:picLocks noChangeAspect="1"/>
          </p:cNvPicPr>
          <p:nvPr/>
        </p:nvPicPr>
        <p:blipFill rotWithShape="1">
          <a:blip r:embed="rId3"/>
          <a:srcRect l="62553" t="27447" r="10479" b="11844"/>
          <a:stretch/>
        </p:blipFill>
        <p:spPr>
          <a:xfrm>
            <a:off x="5959218" y="1035899"/>
            <a:ext cx="1272591" cy="809303"/>
          </a:xfrm>
          <a:prstGeom prst="rect">
            <a:avLst/>
          </a:prstGeom>
        </p:spPr>
      </p:pic>
      <p:sp>
        <p:nvSpPr>
          <p:cNvPr id="31" name="Oval 23">
            <a:extLst>
              <a:ext uri="{FF2B5EF4-FFF2-40B4-BE49-F238E27FC236}">
                <a16:creationId xmlns:a16="http://schemas.microsoft.com/office/drawing/2014/main" id="{D4E15E95-445D-4A45-BC1E-8468CE1705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677" y="2933578"/>
            <a:ext cx="2737876" cy="2737876"/>
          </a:xfrm>
          <a:prstGeom prst="ellipse">
            <a:avLst/>
          </a:pr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75">
            <a:extLst>
              <a:ext uri="{FF2B5EF4-FFF2-40B4-BE49-F238E27FC236}">
                <a16:creationId xmlns:a16="http://schemas.microsoft.com/office/drawing/2014/main" id="{133B9781-B73C-44F8-97CB-D1807A63B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996" y="-26552"/>
            <a:ext cx="4082004" cy="3428999"/>
          </a:xfrm>
          <a:custGeom>
            <a:avLst/>
            <a:gdLst>
              <a:gd name="connsiteX0" fmla="*/ 350681 w 4082004"/>
              <a:gd name="connsiteY0" fmla="*/ 0 h 3428999"/>
              <a:gd name="connsiteX1" fmla="*/ 4082004 w 4082004"/>
              <a:gd name="connsiteY1" fmla="*/ 0 h 3428999"/>
              <a:gd name="connsiteX2" fmla="*/ 4082004 w 4082004"/>
              <a:gd name="connsiteY2" fmla="*/ 2444823 h 3428999"/>
              <a:gd name="connsiteX3" fmla="*/ 4081788 w 4082004"/>
              <a:gd name="connsiteY3" fmla="*/ 2445178 h 3428999"/>
              <a:gd name="connsiteX4" fmla="*/ 2231442 w 4082004"/>
              <a:gd name="connsiteY4" fmla="*/ 3428999 h 3428999"/>
              <a:gd name="connsiteX5" fmla="*/ 0 w 4082004"/>
              <a:gd name="connsiteY5" fmla="*/ 1197557 h 3428999"/>
              <a:gd name="connsiteX6" fmla="*/ 269323 w 4082004"/>
              <a:gd name="connsiteY6" fmla="*/ 133920 h 3428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2004" h="3428999">
                <a:moveTo>
                  <a:pt x="350681" y="0"/>
                </a:moveTo>
                <a:lnTo>
                  <a:pt x="4082004" y="0"/>
                </a:lnTo>
                <a:lnTo>
                  <a:pt x="4082004" y="2444823"/>
                </a:lnTo>
                <a:lnTo>
                  <a:pt x="4081788" y="2445178"/>
                </a:lnTo>
                <a:cubicBezTo>
                  <a:pt x="3680782" y="3038745"/>
                  <a:pt x="3001686" y="3428999"/>
                  <a:pt x="2231442" y="3428999"/>
                </a:cubicBezTo>
                <a:cubicBezTo>
                  <a:pt x="999051" y="3428999"/>
                  <a:pt x="0" y="2429948"/>
                  <a:pt x="0" y="1197557"/>
                </a:cubicBezTo>
                <a:cubicBezTo>
                  <a:pt x="0" y="812435"/>
                  <a:pt x="97564" y="450100"/>
                  <a:pt x="269323" y="13392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Picture 10">
            <a:extLst>
              <a:ext uri="{FF2B5EF4-FFF2-40B4-BE49-F238E27FC236}">
                <a16:creationId xmlns:a16="http://schemas.microsoft.com/office/drawing/2014/main" id="{3A0AC950-E1B4-4D1F-925B-B38A748DE1DE}"/>
              </a:ext>
            </a:extLst>
          </p:cNvPr>
          <p:cNvPicPr>
            <a:picLocks noChangeAspect="1"/>
          </p:cNvPicPr>
          <p:nvPr/>
        </p:nvPicPr>
        <p:blipFill rotWithShape="1">
          <a:blip r:embed="rId4"/>
          <a:srcRect l="63112" t="20922" r="21569" b="4751"/>
          <a:stretch/>
        </p:blipFill>
        <p:spPr>
          <a:xfrm>
            <a:off x="9408405" y="211666"/>
            <a:ext cx="1692152" cy="2319387"/>
          </a:xfrm>
          <a:prstGeom prst="rect">
            <a:avLst/>
          </a:prstGeom>
        </p:spPr>
      </p:pic>
      <p:pic>
        <p:nvPicPr>
          <p:cNvPr id="5" name="Content Placeholder 4">
            <a:extLst>
              <a:ext uri="{FF2B5EF4-FFF2-40B4-BE49-F238E27FC236}">
                <a16:creationId xmlns:a16="http://schemas.microsoft.com/office/drawing/2014/main" id="{15154189-D6D5-4239-BEC4-4B8ACE81BCD3}"/>
              </a:ext>
            </a:extLst>
          </p:cNvPr>
          <p:cNvPicPr>
            <a:picLocks noChangeAspect="1"/>
          </p:cNvPicPr>
          <p:nvPr/>
        </p:nvPicPr>
        <p:blipFill rotWithShape="1">
          <a:blip r:embed="rId5"/>
          <a:srcRect l="61756" t="31419" r="9680" b="6241"/>
          <a:stretch/>
        </p:blipFill>
        <p:spPr>
          <a:xfrm>
            <a:off x="6462567" y="3731564"/>
            <a:ext cx="1852096" cy="1141905"/>
          </a:xfrm>
          <a:prstGeom prst="rect">
            <a:avLst/>
          </a:prstGeom>
        </p:spPr>
      </p:pic>
      <p:sp>
        <p:nvSpPr>
          <p:cNvPr id="28" name="Freeform 79">
            <a:extLst>
              <a:ext uri="{FF2B5EF4-FFF2-40B4-BE49-F238E27FC236}">
                <a16:creationId xmlns:a16="http://schemas.microsoft.com/office/drawing/2014/main" id="{1FCEDCAD-7B1A-4AE2-818E-D93A48758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3618" y="4326947"/>
            <a:ext cx="3068382" cy="2540529"/>
          </a:xfrm>
          <a:custGeom>
            <a:avLst/>
            <a:gdLst>
              <a:gd name="connsiteX0" fmla="*/ 1612418 w 3068382"/>
              <a:gd name="connsiteY0" fmla="*/ 0 h 2540529"/>
              <a:gd name="connsiteX1" fmla="*/ 3030226 w 3068382"/>
              <a:gd name="connsiteY1" fmla="*/ 843844 h 2540529"/>
              <a:gd name="connsiteX2" fmla="*/ 3068382 w 3068382"/>
              <a:gd name="connsiteY2" fmla="*/ 923051 h 2540529"/>
              <a:gd name="connsiteX3" fmla="*/ 3068382 w 3068382"/>
              <a:gd name="connsiteY3" fmla="*/ 2301785 h 2540529"/>
              <a:gd name="connsiteX4" fmla="*/ 3030226 w 3068382"/>
              <a:gd name="connsiteY4" fmla="*/ 2380992 h 2540529"/>
              <a:gd name="connsiteX5" fmla="*/ 2949460 w 3068382"/>
              <a:gd name="connsiteY5" fmla="*/ 2513937 h 2540529"/>
              <a:gd name="connsiteX6" fmla="*/ 2929575 w 3068382"/>
              <a:gd name="connsiteY6" fmla="*/ 2540529 h 2540529"/>
              <a:gd name="connsiteX7" fmla="*/ 295261 w 3068382"/>
              <a:gd name="connsiteY7" fmla="*/ 2540529 h 2540529"/>
              <a:gd name="connsiteX8" fmla="*/ 275376 w 3068382"/>
              <a:gd name="connsiteY8" fmla="*/ 2513937 h 2540529"/>
              <a:gd name="connsiteX9" fmla="*/ 0 w 3068382"/>
              <a:gd name="connsiteY9" fmla="*/ 1612418 h 2540529"/>
              <a:gd name="connsiteX10" fmla="*/ 1612418 w 3068382"/>
              <a:gd name="connsiteY10" fmla="*/ 0 h 254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68382" h="2540529">
                <a:moveTo>
                  <a:pt x="1612418" y="0"/>
                </a:moveTo>
                <a:cubicBezTo>
                  <a:pt x="2224646" y="0"/>
                  <a:pt x="2757180" y="341213"/>
                  <a:pt x="3030226" y="843844"/>
                </a:cubicBezTo>
                <a:lnTo>
                  <a:pt x="3068382" y="923051"/>
                </a:lnTo>
                <a:lnTo>
                  <a:pt x="3068382" y="2301785"/>
                </a:lnTo>
                <a:lnTo>
                  <a:pt x="3030226" y="2380992"/>
                </a:lnTo>
                <a:cubicBezTo>
                  <a:pt x="3005403" y="2426686"/>
                  <a:pt x="2978437" y="2471046"/>
                  <a:pt x="2949460" y="2513937"/>
                </a:cubicBezTo>
                <a:lnTo>
                  <a:pt x="2929575" y="2540529"/>
                </a:lnTo>
                <a:lnTo>
                  <a:pt x="295261" y="2540529"/>
                </a:lnTo>
                <a:lnTo>
                  <a:pt x="275376" y="2513937"/>
                </a:lnTo>
                <a:cubicBezTo>
                  <a:pt x="101518" y="2256593"/>
                  <a:pt x="0" y="1946361"/>
                  <a:pt x="0" y="1612418"/>
                </a:cubicBezTo>
                <a:cubicBezTo>
                  <a:pt x="0" y="721904"/>
                  <a:pt x="721904" y="0"/>
                  <a:pt x="1612418"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a:extLst>
              <a:ext uri="{FF2B5EF4-FFF2-40B4-BE49-F238E27FC236}">
                <a16:creationId xmlns:a16="http://schemas.microsoft.com/office/drawing/2014/main" id="{208D8638-2672-4E94-83C8-5D9C2A2C8FB0}"/>
              </a:ext>
            </a:extLst>
          </p:cNvPr>
          <p:cNvPicPr>
            <a:picLocks noChangeAspect="1"/>
          </p:cNvPicPr>
          <p:nvPr/>
        </p:nvPicPr>
        <p:blipFill rotWithShape="1">
          <a:blip r:embed="rId6"/>
          <a:srcRect l="63670" t="28581" r="21011" b="16383"/>
          <a:stretch/>
        </p:blipFill>
        <p:spPr>
          <a:xfrm>
            <a:off x="9909910" y="5020464"/>
            <a:ext cx="1605627" cy="1629594"/>
          </a:xfrm>
          <a:prstGeom prst="rect">
            <a:avLst/>
          </a:prstGeom>
        </p:spPr>
      </p:pic>
      <p:pic>
        <p:nvPicPr>
          <p:cNvPr id="33" name="Content Placeholder 11">
            <a:extLst>
              <a:ext uri="{FF2B5EF4-FFF2-40B4-BE49-F238E27FC236}">
                <a16:creationId xmlns:a16="http://schemas.microsoft.com/office/drawing/2014/main" id="{829CE306-EC45-4D43-B83B-A9800737280E}"/>
              </a:ext>
            </a:extLst>
          </p:cNvPr>
          <p:cNvPicPr>
            <a:picLocks noChangeAspect="1"/>
          </p:cNvPicPr>
          <p:nvPr/>
        </p:nvPicPr>
        <p:blipFill rotWithShape="1">
          <a:blip r:embed="rId7"/>
          <a:srcRect l="61138" t="19580" r="10632" b="3234"/>
          <a:stretch/>
        </p:blipFill>
        <p:spPr>
          <a:xfrm>
            <a:off x="231433" y="3269906"/>
            <a:ext cx="4873630" cy="3510273"/>
          </a:xfrm>
          <a:prstGeom prst="rect">
            <a:avLst/>
          </a:prstGeom>
        </p:spPr>
      </p:pic>
      <p:pic>
        <p:nvPicPr>
          <p:cNvPr id="34" name="Picture 33">
            <a:extLst>
              <a:ext uri="{FF2B5EF4-FFF2-40B4-BE49-F238E27FC236}">
                <a16:creationId xmlns:a16="http://schemas.microsoft.com/office/drawing/2014/main" id="{6BE209AA-C298-47DE-BC1F-9C127B9703DC}"/>
              </a:ext>
            </a:extLst>
          </p:cNvPr>
          <p:cNvPicPr>
            <a:picLocks noChangeAspect="1"/>
          </p:cNvPicPr>
          <p:nvPr/>
        </p:nvPicPr>
        <p:blipFill rotWithShape="1">
          <a:blip r:embed="rId8"/>
          <a:srcRect l="61715" t="19872" r="11024" b="19098"/>
          <a:stretch/>
        </p:blipFill>
        <p:spPr>
          <a:xfrm>
            <a:off x="224084" y="211666"/>
            <a:ext cx="4856946" cy="3058240"/>
          </a:xfrm>
          <a:prstGeom prst="rect">
            <a:avLst/>
          </a:prstGeom>
        </p:spPr>
      </p:pic>
    </p:spTree>
    <p:extLst>
      <p:ext uri="{BB962C8B-B14F-4D97-AF65-F5344CB8AC3E}">
        <p14:creationId xmlns:p14="http://schemas.microsoft.com/office/powerpoint/2010/main" val="1454270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E1750109-3B91-4506-B997-0CD8E35A14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6D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E72D8D1B-59F6-4FF3-8547-9BBB6129F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48006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27E59B6B-AB4E-4277-B797-6E789DEE0F20}"/>
              </a:ext>
            </a:extLst>
          </p:cNvPr>
          <p:cNvPicPr>
            <a:picLocks noChangeAspect="1"/>
          </p:cNvPicPr>
          <p:nvPr/>
        </p:nvPicPr>
        <p:blipFill rotWithShape="1">
          <a:blip r:embed="rId2"/>
          <a:srcRect l="63670" t="26313" r="20851" b="25568"/>
          <a:stretch/>
        </p:blipFill>
        <p:spPr>
          <a:xfrm>
            <a:off x="774113" y="643467"/>
            <a:ext cx="2819016" cy="2475653"/>
          </a:xfrm>
          <a:prstGeom prst="rect">
            <a:avLst/>
          </a:prstGeom>
        </p:spPr>
      </p:pic>
      <p:sp>
        <p:nvSpPr>
          <p:cNvPr id="97" name="Rectangle 96">
            <a:extLst>
              <a:ext uri="{FF2B5EF4-FFF2-40B4-BE49-F238E27FC236}">
                <a16:creationId xmlns:a16="http://schemas.microsoft.com/office/drawing/2014/main" id="{14044C96-7CFD-44DB-A579-D77B0D37C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5998" y="487090"/>
            <a:ext cx="3588174" cy="278104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extLst>
              <a:ext uri="{FF2B5EF4-FFF2-40B4-BE49-F238E27FC236}">
                <a16:creationId xmlns:a16="http://schemas.microsoft.com/office/drawing/2014/main" id="{CC1BF37D-3956-4692-8E03-FD5820C04381}"/>
              </a:ext>
            </a:extLst>
          </p:cNvPr>
          <p:cNvPicPr>
            <a:picLocks noChangeAspect="1"/>
          </p:cNvPicPr>
          <p:nvPr/>
        </p:nvPicPr>
        <p:blipFill rotWithShape="1">
          <a:blip r:embed="rId3"/>
          <a:srcRect l="62457" t="24588" r="25029" b="14680"/>
          <a:stretch/>
        </p:blipFill>
        <p:spPr>
          <a:xfrm>
            <a:off x="9039674" y="650497"/>
            <a:ext cx="1800590" cy="2468623"/>
          </a:xfrm>
          <a:prstGeom prst="rect">
            <a:avLst/>
          </a:prstGeom>
        </p:spPr>
      </p:pic>
      <p:sp>
        <p:nvSpPr>
          <p:cNvPr id="99" name="Rectangle 98">
            <a:extLst>
              <a:ext uri="{FF2B5EF4-FFF2-40B4-BE49-F238E27FC236}">
                <a16:creationId xmlns:a16="http://schemas.microsoft.com/office/drawing/2014/main" id="{8FC8C21F-9484-4A71-ABFA-6C10682FA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360367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D44557B8-466B-44CA-8261-FEEF5D6B1D16}"/>
              </a:ext>
            </a:extLst>
          </p:cNvPr>
          <p:cNvPicPr>
            <a:picLocks noChangeAspect="1"/>
          </p:cNvPicPr>
          <p:nvPr/>
        </p:nvPicPr>
        <p:blipFill rotWithShape="1">
          <a:blip r:embed="rId4"/>
          <a:srcRect l="63511" t="34539" r="20132" b="20638"/>
          <a:stretch/>
        </p:blipFill>
        <p:spPr>
          <a:xfrm>
            <a:off x="622549" y="3782189"/>
            <a:ext cx="3104943" cy="2403640"/>
          </a:xfrm>
          <a:prstGeom prst="rect">
            <a:avLst/>
          </a:prstGeom>
        </p:spPr>
      </p:pic>
      <p:sp>
        <p:nvSpPr>
          <p:cNvPr id="101" name="Rectangle 100">
            <a:extLst>
              <a:ext uri="{FF2B5EF4-FFF2-40B4-BE49-F238E27FC236}">
                <a16:creationId xmlns:a16="http://schemas.microsoft.com/office/drawing/2014/main" id="{2C444748-5A8D-4B53-89FE-42B455DFA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5618" y="487090"/>
            <a:ext cx="3588171" cy="5897880"/>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6247D09-D15C-4947-9D6D-E1D3E5852D85}"/>
              </a:ext>
            </a:extLst>
          </p:cNvPr>
          <p:cNvPicPr>
            <a:picLocks noChangeAspect="1"/>
          </p:cNvPicPr>
          <p:nvPr/>
        </p:nvPicPr>
        <p:blipFill rotWithShape="1">
          <a:blip r:embed="rId5"/>
          <a:srcRect l="63569" t="35389" r="23845" b="24965"/>
          <a:stretch/>
        </p:blipFill>
        <p:spPr>
          <a:xfrm>
            <a:off x="4381676" y="1988684"/>
            <a:ext cx="3252903" cy="2894691"/>
          </a:xfrm>
          <a:prstGeom prst="rect">
            <a:avLst/>
          </a:prstGeom>
        </p:spPr>
      </p:pic>
      <p:sp>
        <p:nvSpPr>
          <p:cNvPr id="103" name="Rectangle 102">
            <a:extLst>
              <a:ext uri="{FF2B5EF4-FFF2-40B4-BE49-F238E27FC236}">
                <a16:creationId xmlns:a16="http://schemas.microsoft.com/office/drawing/2014/main" id="{F4FFA271-A10A-4AC3-8F06-E3313A197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502" y="3603670"/>
            <a:ext cx="3601167"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6EBD6FFE-D862-4D75-B02A-C1C53FF21B5C}"/>
              </a:ext>
            </a:extLst>
          </p:cNvPr>
          <p:cNvPicPr>
            <a:picLocks noChangeAspect="1"/>
          </p:cNvPicPr>
          <p:nvPr/>
        </p:nvPicPr>
        <p:blipFill rotWithShape="1">
          <a:blip r:embed="rId6"/>
          <a:srcRect l="63153" t="33971" r="24123" b="25745"/>
          <a:stretch/>
        </p:blipFill>
        <p:spPr>
          <a:xfrm>
            <a:off x="8562159" y="3755224"/>
            <a:ext cx="2755620" cy="2464601"/>
          </a:xfrm>
          <a:prstGeom prst="rect">
            <a:avLst/>
          </a:prstGeom>
        </p:spPr>
      </p:pic>
    </p:spTree>
    <p:extLst>
      <p:ext uri="{BB962C8B-B14F-4D97-AF65-F5344CB8AC3E}">
        <p14:creationId xmlns:p14="http://schemas.microsoft.com/office/powerpoint/2010/main" val="2010282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A picture containing indoor, sitting, table, small&#10;&#10;Description automatically generated">
            <a:extLst>
              <a:ext uri="{FF2B5EF4-FFF2-40B4-BE49-F238E27FC236}">
                <a16:creationId xmlns:a16="http://schemas.microsoft.com/office/drawing/2014/main" id="{DF44A63B-6077-473E-9FC9-E84FC4242792}"/>
              </a:ext>
            </a:extLst>
          </p:cNvPr>
          <p:cNvPicPr>
            <a:picLocks noGrp="1" noChangeAspect="1"/>
          </p:cNvPicPr>
          <p:nvPr>
            <p:ph idx="1"/>
          </p:nvPr>
        </p:nvPicPr>
        <p:blipFill rotWithShape="1">
          <a:blip r:embed="rId2"/>
          <a:srcRect t="17555" b="11468"/>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9DABE9-422E-43F1-93B6-0A66A7DFB4F7}"/>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Modelling</a:t>
            </a:r>
          </a:p>
        </p:txBody>
      </p:sp>
      <p:cxnSp>
        <p:nvCxnSpPr>
          <p:cNvPr id="20" name="Straight Connector 19">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935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COVID-19: Predicting the Path and Analyzing Immunity - Scientific ...">
            <a:extLst>
              <a:ext uri="{FF2B5EF4-FFF2-40B4-BE49-F238E27FC236}">
                <a16:creationId xmlns:a16="http://schemas.microsoft.com/office/drawing/2014/main" id="{38CD2FA6-CCF5-48B9-B78E-260A197DC1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836" r="20374" b="1"/>
          <a:stretch/>
        </p:blipFill>
        <p:spPr bwMode="auto">
          <a:xfrm>
            <a:off x="5385391" y="10"/>
            <a:ext cx="680660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28" name="Freeform: Shape 134">
            <a:extLst>
              <a:ext uri="{FF2B5EF4-FFF2-40B4-BE49-F238E27FC236}">
                <a16:creationId xmlns:a16="http://schemas.microsoft.com/office/drawing/2014/main" id="{33CBE267-1877-479F-82F0-E4BAA5BCE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37577" cy="6858478"/>
          </a:xfrm>
          <a:custGeom>
            <a:avLst/>
            <a:gdLst>
              <a:gd name="connsiteX0" fmla="*/ 0 w 9737577"/>
              <a:gd name="connsiteY0" fmla="*/ 0 h 6858478"/>
              <a:gd name="connsiteX1" fmla="*/ 268876 w 9737577"/>
              <a:gd name="connsiteY1" fmla="*/ 0 h 6858478"/>
              <a:gd name="connsiteX2" fmla="*/ 1554480 w 9737577"/>
              <a:gd name="connsiteY2" fmla="*/ 0 h 6858478"/>
              <a:gd name="connsiteX3" fmla="*/ 5489397 w 9737577"/>
              <a:gd name="connsiteY3" fmla="*/ 0 h 6858478"/>
              <a:gd name="connsiteX4" fmla="*/ 6555625 w 9737577"/>
              <a:gd name="connsiteY4" fmla="*/ 0 h 6858478"/>
              <a:gd name="connsiteX5" fmla="*/ 6561202 w 9737577"/>
              <a:gd name="connsiteY5" fmla="*/ 0 h 6858478"/>
              <a:gd name="connsiteX6" fmla="*/ 9737577 w 9737577"/>
              <a:gd name="connsiteY6" fmla="*/ 6858478 h 6858478"/>
              <a:gd name="connsiteX7" fmla="*/ 2313022 w 9737577"/>
              <a:gd name="connsiteY7" fmla="*/ 6858478 h 6858478"/>
              <a:gd name="connsiteX8" fmla="*/ 2313282 w 9737577"/>
              <a:gd name="connsiteY8" fmla="*/ 6857916 h 6858478"/>
              <a:gd name="connsiteX9" fmla="*/ 1554480 w 9737577"/>
              <a:gd name="connsiteY9" fmla="*/ 6857916 h 6858478"/>
              <a:gd name="connsiteX10" fmla="*/ 1554480 w 9737577"/>
              <a:gd name="connsiteY10" fmla="*/ 6858000 h 6858478"/>
              <a:gd name="connsiteX11" fmla="*/ 0 w 9737577"/>
              <a:gd name="connsiteY11"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37577" h="6858478">
                <a:moveTo>
                  <a:pt x="0" y="0"/>
                </a:moveTo>
                <a:lnTo>
                  <a:pt x="268876" y="0"/>
                </a:lnTo>
                <a:lnTo>
                  <a:pt x="1554480" y="0"/>
                </a:lnTo>
                <a:lnTo>
                  <a:pt x="5489397" y="0"/>
                </a:lnTo>
                <a:lnTo>
                  <a:pt x="6555625" y="0"/>
                </a:lnTo>
                <a:lnTo>
                  <a:pt x="6561202" y="0"/>
                </a:lnTo>
                <a:lnTo>
                  <a:pt x="9737577" y="6858478"/>
                </a:lnTo>
                <a:lnTo>
                  <a:pt x="2313022" y="6858478"/>
                </a:lnTo>
                <a:lnTo>
                  <a:pt x="2313282" y="6857916"/>
                </a:lnTo>
                <a:lnTo>
                  <a:pt x="1554480" y="6857916"/>
                </a:lnTo>
                <a:lnTo>
                  <a:pt x="155448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29" name="Freeform: Shape 136">
            <a:extLst>
              <a:ext uri="{FF2B5EF4-FFF2-40B4-BE49-F238E27FC236}">
                <a16:creationId xmlns:a16="http://schemas.microsoft.com/office/drawing/2014/main" id="{F2EA12E3-1C9E-43D7-ABCC-C16A6ED4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08951" cy="6858478"/>
          </a:xfrm>
          <a:custGeom>
            <a:avLst/>
            <a:gdLst>
              <a:gd name="connsiteX0" fmla="*/ 0 w 9308951"/>
              <a:gd name="connsiteY0" fmla="*/ 0 h 6858478"/>
              <a:gd name="connsiteX1" fmla="*/ 838200 w 9308951"/>
              <a:gd name="connsiteY1" fmla="*/ 0 h 6858478"/>
              <a:gd name="connsiteX2" fmla="*/ 838200 w 9308951"/>
              <a:gd name="connsiteY2" fmla="*/ 479 h 6858478"/>
              <a:gd name="connsiteX3" fmla="*/ 1230899 w 9308951"/>
              <a:gd name="connsiteY3" fmla="*/ 479 h 6858478"/>
              <a:gd name="connsiteX4" fmla="*/ 1230899 w 9308951"/>
              <a:gd name="connsiteY4" fmla="*/ 0 h 6858478"/>
              <a:gd name="connsiteX5" fmla="*/ 5060771 w 9308951"/>
              <a:gd name="connsiteY5" fmla="*/ 0 h 6858478"/>
              <a:gd name="connsiteX6" fmla="*/ 6126999 w 9308951"/>
              <a:gd name="connsiteY6" fmla="*/ 0 h 6858478"/>
              <a:gd name="connsiteX7" fmla="*/ 6132576 w 9308951"/>
              <a:gd name="connsiteY7" fmla="*/ 0 h 6858478"/>
              <a:gd name="connsiteX8" fmla="*/ 9308951 w 9308951"/>
              <a:gd name="connsiteY8" fmla="*/ 6858478 h 6858478"/>
              <a:gd name="connsiteX9" fmla="*/ 1884396 w 9308951"/>
              <a:gd name="connsiteY9" fmla="*/ 6858478 h 6858478"/>
              <a:gd name="connsiteX10" fmla="*/ 1884656 w 9308951"/>
              <a:gd name="connsiteY10" fmla="*/ 6857916 h 6858478"/>
              <a:gd name="connsiteX11" fmla="*/ 1230899 w 9308951"/>
              <a:gd name="connsiteY11" fmla="*/ 6857916 h 6858478"/>
              <a:gd name="connsiteX12" fmla="*/ 1230899 w 9308951"/>
              <a:gd name="connsiteY12" fmla="*/ 6858478 h 6858478"/>
              <a:gd name="connsiteX13" fmla="*/ 651890 w 9308951"/>
              <a:gd name="connsiteY13" fmla="*/ 6858478 h 6858478"/>
              <a:gd name="connsiteX14" fmla="*/ 651890 w 9308951"/>
              <a:gd name="connsiteY14" fmla="*/ 6858000 h 6858478"/>
              <a:gd name="connsiteX15" fmla="*/ 0 w 9308951"/>
              <a:gd name="connsiteY15"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08951" h="6858478">
                <a:moveTo>
                  <a:pt x="0" y="0"/>
                </a:moveTo>
                <a:lnTo>
                  <a:pt x="838200" y="0"/>
                </a:lnTo>
                <a:lnTo>
                  <a:pt x="838200" y="479"/>
                </a:lnTo>
                <a:lnTo>
                  <a:pt x="1230899" y="479"/>
                </a:lnTo>
                <a:lnTo>
                  <a:pt x="1230899" y="0"/>
                </a:lnTo>
                <a:lnTo>
                  <a:pt x="5060771" y="0"/>
                </a:lnTo>
                <a:lnTo>
                  <a:pt x="6126999" y="0"/>
                </a:lnTo>
                <a:lnTo>
                  <a:pt x="6132576" y="0"/>
                </a:lnTo>
                <a:lnTo>
                  <a:pt x="9308951" y="6858478"/>
                </a:lnTo>
                <a:lnTo>
                  <a:pt x="1884396" y="6858478"/>
                </a:lnTo>
                <a:lnTo>
                  <a:pt x="1884656" y="6857916"/>
                </a:lnTo>
                <a:lnTo>
                  <a:pt x="1230899" y="6857916"/>
                </a:lnTo>
                <a:lnTo>
                  <a:pt x="1230899" y="6858478"/>
                </a:lnTo>
                <a:lnTo>
                  <a:pt x="651890" y="6858478"/>
                </a:lnTo>
                <a:lnTo>
                  <a:pt x="651890"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F840ACD-4370-4B1A-A28D-B78F1EACE475}"/>
              </a:ext>
            </a:extLst>
          </p:cNvPr>
          <p:cNvSpPr>
            <a:spLocks noGrp="1"/>
          </p:cNvSpPr>
          <p:nvPr>
            <p:ph type="title"/>
          </p:nvPr>
        </p:nvSpPr>
        <p:spPr>
          <a:xfrm>
            <a:off x="804672" y="365125"/>
            <a:ext cx="5398235" cy="1325563"/>
          </a:xfrm>
        </p:spPr>
        <p:txBody>
          <a:bodyPr>
            <a:normAutofit/>
          </a:bodyPr>
          <a:lstStyle/>
          <a:p>
            <a:r>
              <a:rPr lang="en-US" dirty="0"/>
              <a:t>Models Used</a:t>
            </a:r>
          </a:p>
        </p:txBody>
      </p:sp>
      <p:graphicFrame>
        <p:nvGraphicFramePr>
          <p:cNvPr id="24" name="Content Placeholder 2">
            <a:extLst>
              <a:ext uri="{FF2B5EF4-FFF2-40B4-BE49-F238E27FC236}">
                <a16:creationId xmlns:a16="http://schemas.microsoft.com/office/drawing/2014/main" id="{A7172DDA-A853-47B4-9A1B-3EDD5C1D96DD}"/>
              </a:ext>
            </a:extLst>
          </p:cNvPr>
          <p:cNvGraphicFramePr>
            <a:graphicFrameLocks noGrp="1"/>
          </p:cNvGraphicFramePr>
          <p:nvPr>
            <p:ph idx="1"/>
            <p:extLst>
              <p:ext uri="{D42A27DB-BD31-4B8C-83A1-F6EECF244321}">
                <p14:modId xmlns:p14="http://schemas.microsoft.com/office/powerpoint/2010/main" val="2284181446"/>
              </p:ext>
            </p:extLst>
          </p:nvPr>
        </p:nvGraphicFramePr>
        <p:xfrm>
          <a:off x="804672" y="2022601"/>
          <a:ext cx="6032856" cy="41543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693052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482</Words>
  <Application>Microsoft Office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Understanding and Modelling the epidemic –  COVID – 19 for United.States </vt:lpstr>
      <vt:lpstr>Order of Jupyter Notebook</vt:lpstr>
      <vt:lpstr>Data Sources(U.S covid-19):  </vt:lpstr>
      <vt:lpstr>“Flatten the Curve”- The goal of this is to reduce the epidemic and halt the spread. Trying to reduce the number of cases that are going on actively at that point of time, which in turn gives the doctors and govt to be prepared and respond to the situation. The more people reporting with the virus on a given day, the higher the curve; a high curve means the virus is spreading fast. A low curve shows that the virus is spreading slower Basically when, R0 drops to zero, the United States is free of viruses.  </vt:lpstr>
      <vt:lpstr>Vizualizations :</vt:lpstr>
      <vt:lpstr>PowerPoint Presentation</vt:lpstr>
      <vt:lpstr>PowerPoint Presentation</vt:lpstr>
      <vt:lpstr>Modelling</vt:lpstr>
      <vt:lpstr>Models Used</vt:lpstr>
      <vt:lpstr>Conclusions:</vt:lpstr>
      <vt:lpstr>Conclusions</vt:lpstr>
      <vt:lpstr>Source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and Modelling the epidemic –  COVID – 19 for United.States </dc:title>
  <dc:creator>Abhishek Dabas</dc:creator>
  <cp:lastModifiedBy>Abhishek Dabas</cp:lastModifiedBy>
  <cp:revision>6</cp:revision>
  <dcterms:created xsi:type="dcterms:W3CDTF">2020-04-23T01:21:22Z</dcterms:created>
  <dcterms:modified xsi:type="dcterms:W3CDTF">2020-04-30T17:44:09Z</dcterms:modified>
</cp:coreProperties>
</file>